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5" r:id="rId5"/>
  </p:sldMasterIdLst>
  <p:notesMasterIdLst>
    <p:notesMasterId r:id="rId43"/>
  </p:notesMasterIdLst>
  <p:handoutMasterIdLst>
    <p:handoutMasterId r:id="rId44"/>
  </p:handoutMasterIdLst>
  <p:sldIdLst>
    <p:sldId id="1308" r:id="rId6"/>
    <p:sldId id="1357" r:id="rId7"/>
    <p:sldId id="1314" r:id="rId8"/>
    <p:sldId id="1315" r:id="rId9"/>
    <p:sldId id="1352" r:id="rId10"/>
    <p:sldId id="1316" r:id="rId11"/>
    <p:sldId id="1317" r:id="rId12"/>
    <p:sldId id="1320" r:id="rId13"/>
    <p:sldId id="1321" r:id="rId14"/>
    <p:sldId id="1322" r:id="rId15"/>
    <p:sldId id="1323" r:id="rId16"/>
    <p:sldId id="1324" r:id="rId17"/>
    <p:sldId id="1325" r:id="rId18"/>
    <p:sldId id="1326" r:id="rId19"/>
    <p:sldId id="1327" r:id="rId20"/>
    <p:sldId id="1328" r:id="rId21"/>
    <p:sldId id="1329" r:id="rId22"/>
    <p:sldId id="1330" r:id="rId23"/>
    <p:sldId id="1331" r:id="rId24"/>
    <p:sldId id="1333" r:id="rId25"/>
    <p:sldId id="1334" r:id="rId26"/>
    <p:sldId id="1335" r:id="rId27"/>
    <p:sldId id="1353" r:id="rId28"/>
    <p:sldId id="1336" r:id="rId29"/>
    <p:sldId id="1337" r:id="rId30"/>
    <p:sldId id="1340" r:id="rId31"/>
    <p:sldId id="1351" r:id="rId32"/>
    <p:sldId id="1354" r:id="rId33"/>
    <p:sldId id="1341" r:id="rId34"/>
    <p:sldId id="1342" r:id="rId35"/>
    <p:sldId id="1343" r:id="rId36"/>
    <p:sldId id="1344" r:id="rId37"/>
    <p:sldId id="1345" r:id="rId38"/>
    <p:sldId id="1347" r:id="rId39"/>
    <p:sldId id="1348" r:id="rId40"/>
    <p:sldId id="1349" r:id="rId41"/>
    <p:sldId id="1355"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ck Template" id="{5B0B8DFF-57E5-4D4B-BA72-542DF84B8E2F}">
          <p14:sldIdLst>
            <p14:sldId id="1308"/>
            <p14:sldId id="1357"/>
            <p14:sldId id="1314"/>
            <p14:sldId id="1315"/>
            <p14:sldId id="1352"/>
            <p14:sldId id="1316"/>
            <p14:sldId id="1317"/>
            <p14:sldId id="1320"/>
            <p14:sldId id="1321"/>
            <p14:sldId id="1322"/>
            <p14:sldId id="1323"/>
            <p14:sldId id="1324"/>
            <p14:sldId id="1325"/>
            <p14:sldId id="1326"/>
            <p14:sldId id="1327"/>
            <p14:sldId id="1328"/>
            <p14:sldId id="1329"/>
            <p14:sldId id="1330"/>
            <p14:sldId id="1331"/>
            <p14:sldId id="1333"/>
            <p14:sldId id="1334"/>
            <p14:sldId id="1335"/>
            <p14:sldId id="1353"/>
            <p14:sldId id="1336"/>
            <p14:sldId id="1337"/>
            <p14:sldId id="1340"/>
            <p14:sldId id="1351"/>
            <p14:sldId id="1354"/>
            <p14:sldId id="1341"/>
            <p14:sldId id="1342"/>
            <p14:sldId id="1343"/>
            <p14:sldId id="1344"/>
            <p14:sldId id="1345"/>
            <p14:sldId id="1347"/>
            <p14:sldId id="1348"/>
            <p14:sldId id="1349"/>
            <p14:sldId id="13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A"/>
    <a:srgbClr val="00549A"/>
    <a:srgbClr val="66B125"/>
    <a:srgbClr val="5563C7"/>
    <a:srgbClr val="000000"/>
    <a:srgbClr val="4097FE"/>
    <a:srgbClr val="F6F6F6"/>
    <a:srgbClr val="0078D7"/>
    <a:srgbClr val="52525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65451" autoAdjust="0"/>
  </p:normalViewPr>
  <p:slideViewPr>
    <p:cSldViewPr>
      <p:cViewPr varScale="1">
        <p:scale>
          <a:sx n="46" d="100"/>
          <a:sy n="46" d="100"/>
        </p:scale>
        <p:origin x="161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44D-442B-8BB2-131D0620F9A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44D-442B-8BB2-131D0620F9AE}"/>
              </c:ext>
            </c:extLst>
          </c:dPt>
          <c:dLbls>
            <c:dLbl>
              <c:idx val="0"/>
              <c:layout>
                <c:manualLayout>
                  <c:x val="-0.18941690378129"/>
                  <c:y val="-0.19790930922446701"/>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86%</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044D-442B-8BB2-131D0620F9AE}"/>
                </c:ext>
              </c:extLst>
            </c:dLbl>
            <c:dLbl>
              <c:idx val="1"/>
              <c:layout>
                <c:manualLayout>
                  <c:x val="0.18444911533571601"/>
                  <c:y val="0.14956278491504299"/>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14%</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3-044D-442B-8BB2-131D0620F9A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044D-442B-8BB2-131D0620F9A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8BF4-4267-8D02-0D0C449DFA28}"/>
              </c:ext>
            </c:extLst>
          </c:dPt>
          <c:dPt>
            <c:idx val="1"/>
            <c:bubble3D val="0"/>
            <c:spPr>
              <a:solidFill>
                <a:schemeClr val="dk1">
                  <a:tint val="55000"/>
                  <a:shade val="80000"/>
                  <a:satMod val="180000"/>
                </a:schemeClr>
              </a:solidFill>
              <a:ln>
                <a:noFill/>
              </a:ln>
              <a:effectLst>
                <a:outerShdw blurRad="44450" dist="13970" dir="5400000" algn="ctr" rotWithShape="0">
                  <a:srgbClr val="000000">
                    <a:alpha val="45000"/>
                  </a:srgbClr>
                </a:outerShdw>
              </a:effectLst>
              <a:scene3d>
                <a:camera prst="orthographicFront"/>
                <a:lightRig rig="twoPt" dir="tl"/>
              </a:scene3d>
              <a:sp3d prstMaterial="flat"/>
            </c:spPr>
            <c:extLst>
              <c:ext xmlns:c16="http://schemas.microsoft.com/office/drawing/2014/chart" uri="{C3380CC4-5D6E-409C-BE32-E72D297353CC}">
                <c16:uniqueId val="{00000003-8BF4-4267-8D02-0D0C449DFA28}"/>
              </c:ext>
            </c:extLst>
          </c:dPt>
          <c:dLbls>
            <c:dLbl>
              <c:idx val="0"/>
              <c:layout>
                <c:manualLayout>
                  <c:x val="-0.26701052625316302"/>
                  <c:y val="-0.167471207558164"/>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a:solidFill>
                          <a:srgbClr val="FFFFFF"/>
                        </a:solidFill>
                      </a:rPr>
                      <a:t>72%</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8BF4-4267-8D02-0D0C449DFA28}"/>
                </c:ext>
              </c:extLst>
            </c:dLbl>
            <c:dLbl>
              <c:idx val="1"/>
              <c:layout>
                <c:manualLayout>
                  <c:x val="0.244078331863297"/>
                  <c:y val="0.19877502880741399"/>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dirty="0">
                        <a:solidFill>
                          <a:srgbClr val="FFFFFF"/>
                        </a:solidFill>
                      </a:rPr>
                      <a:t>28%</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8250800587221198"/>
                      <c:h val="0.33118890864377398"/>
                    </c:manualLayout>
                  </c15:layout>
                </c:ext>
                <c:ext xmlns:c16="http://schemas.microsoft.com/office/drawing/2014/chart" uri="{C3380CC4-5D6E-409C-BE32-E72D297353CC}">
                  <c16:uniqueId val="{00000003-8BF4-4267-8D02-0D0C449DFA28}"/>
                </c:ext>
              </c:extLst>
            </c:dLbl>
            <c:spPr>
              <a:noFill/>
              <a:ln>
                <a:noFill/>
              </a:ln>
              <a:effectLst/>
            </c:spPr>
            <c:txPr>
              <a:bodyPr rot="0" spcFirstLastPara="1" vertOverflow="ellipsis" vert="horz" wrap="square" anchor="ctr" anchorCtr="1"/>
              <a:lstStyle/>
              <a:p>
                <a:pPr>
                  <a:defRPr sz="12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8BF4-4267-8D02-0D0C449DFA2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ADD-4610-BE92-E3C200A731EC}"/>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ADD-4610-BE92-E3C200A731EC}"/>
              </c:ext>
            </c:extLst>
          </c:dPt>
          <c:dLbls>
            <c:dLbl>
              <c:idx val="0"/>
              <c:layout>
                <c:manualLayout>
                  <c:x val="-0.19879724753676001"/>
                  <c:y val="-0.19878823917744801"/>
                </c:manualLayout>
              </c:layout>
              <c:tx>
                <c:rich>
                  <a:bodyPr/>
                  <a:lstStyle/>
                  <a:p>
                    <a:r>
                      <a:rPr lang="en-US" sz="1400" b="1" dirty="0">
                        <a:solidFill>
                          <a:srgbClr val="FFFFFF"/>
                        </a:solidFill>
                      </a:rPr>
                      <a:t>70%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485836752124302"/>
                      <c:h val="0.38487596101095001"/>
                    </c:manualLayout>
                  </c15:layout>
                </c:ext>
                <c:ext xmlns:c16="http://schemas.microsoft.com/office/drawing/2014/chart" uri="{C3380CC4-5D6E-409C-BE32-E72D297353CC}">
                  <c16:uniqueId val="{00000001-0ADD-4610-BE92-E3C200A731EC}"/>
                </c:ext>
              </c:extLst>
            </c:dLbl>
            <c:dLbl>
              <c:idx val="1"/>
              <c:layout>
                <c:manualLayout>
                  <c:x val="0.254572583279078"/>
                  <c:y val="0.15833402403646901"/>
                </c:manualLayout>
              </c:layout>
              <c:tx>
                <c:rich>
                  <a:bodyPr/>
                  <a:lstStyle/>
                  <a:p>
                    <a:r>
                      <a:rPr lang="en-US" sz="1400" b="1" dirty="0">
                        <a:solidFill>
                          <a:srgbClr val="FFFFFF"/>
                        </a:solidFill>
                      </a:rPr>
                      <a:t>30%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3-0ADD-4610-BE92-E3C200A731EC}"/>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ADD-4610-BE92-E3C200A731E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79DF-40DE-98EB-4FE45EE229D9}"/>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79DF-40DE-98EB-4FE45EE229D9}"/>
              </c:ext>
            </c:extLst>
          </c:dPt>
          <c:dLbls>
            <c:dLbl>
              <c:idx val="0"/>
              <c:layout>
                <c:manualLayout>
                  <c:x val="-0.24275009333367001"/>
                  <c:y val="-0.12773370994043401"/>
                </c:manualLayout>
              </c:layout>
              <c:tx>
                <c:rich>
                  <a:bodyPr/>
                  <a:lstStyle/>
                  <a:p>
                    <a:r>
                      <a:rPr lang="en-US" sz="1400" b="1">
                        <a:solidFill>
                          <a:srgbClr val="FFFFFF"/>
                        </a:solidFill>
                      </a:rPr>
                      <a:t>61%</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79DF-40DE-98EB-4FE45EE229D9}"/>
                </c:ext>
              </c:extLst>
            </c:dLbl>
            <c:dLbl>
              <c:idx val="1"/>
              <c:layout>
                <c:manualLayout>
                  <c:x val="0.21383178342431899"/>
                  <c:y val="7.5523540769345004E-2"/>
                </c:manualLayout>
              </c:layout>
              <c:tx>
                <c:rich>
                  <a:bodyPr/>
                  <a:lstStyle/>
                  <a:p>
                    <a:r>
                      <a:rPr lang="en-US" sz="1400" b="1">
                        <a:solidFill>
                          <a:srgbClr val="FFFFFF"/>
                        </a:solidFill>
                      </a:rPr>
                      <a:t>39%</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79DF-40DE-98EB-4FE45EE229D9}"/>
                </c:ext>
              </c:extLst>
            </c:dLbl>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79DF-40DE-98EB-4FE45EE229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4B3A-4AFE-847E-34A1C6BE7B6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4B3A-4AFE-847E-34A1C6BE7B6E}"/>
              </c:ext>
            </c:extLst>
          </c:dPt>
          <c:dLbls>
            <c:dLbl>
              <c:idx val="0"/>
              <c:layout>
                <c:manualLayout>
                  <c:x val="-0.10052204895054299"/>
                  <c:y val="-0.24229796933278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88%</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1-4B3A-4AFE-847E-34A1C6BE7B6E}"/>
                </c:ext>
              </c:extLst>
            </c:dLbl>
            <c:dLbl>
              <c:idx val="1"/>
              <c:layout>
                <c:manualLayout>
                  <c:x val="0.179076946112386"/>
                  <c:y val="0.182764588740044"/>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dirty="0">
                        <a:solidFill>
                          <a:srgbClr val="FFFFFF"/>
                        </a:solidFill>
                      </a:rPr>
                      <a:t>12%</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781582354011502"/>
                      <c:h val="0.26408022886701898"/>
                    </c:manualLayout>
                  </c15:layout>
                </c:ext>
                <c:ext xmlns:c16="http://schemas.microsoft.com/office/drawing/2014/chart" uri="{C3380CC4-5D6E-409C-BE32-E72D297353CC}">
                  <c16:uniqueId val="{00000003-4B3A-4AFE-847E-34A1C6BE7B6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B3A-4AFE-847E-34A1C6BE7B6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2EC9-4A5B-85E7-DC7674BEB47A}"/>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2EC9-4A5B-85E7-DC7674BEB47A}"/>
              </c:ext>
            </c:extLst>
          </c:dPt>
          <c:dLbls>
            <c:dLbl>
              <c:idx val="0"/>
              <c:layout>
                <c:manualLayout>
                  <c:x val="-0.242809341002312"/>
                  <c:y val="-0.1721226669165480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76%</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2EC9-4A5B-85E7-DC7674BEB47A}"/>
                </c:ext>
              </c:extLst>
            </c:dLbl>
            <c:dLbl>
              <c:idx val="1"/>
              <c:layout>
                <c:manualLayout>
                  <c:x val="0.236301125930375"/>
                  <c:y val="0.184649813510153"/>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24%</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2EC9-4A5B-85E7-DC7674BEB47A}"/>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EC9-4A5B-85E7-DC7674BEB47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F470-4A04-851C-E237C1E508E3}"/>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F470-4A04-851C-E237C1E508E3}"/>
              </c:ext>
            </c:extLst>
          </c:dPt>
          <c:dLbls>
            <c:dLbl>
              <c:idx val="0"/>
              <c:layout>
                <c:manualLayout>
                  <c:x val="-0.13972261183555201"/>
                  <c:y val="-0.188611674655710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90%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288094674618801"/>
                      <c:h val="0.38487596101095001"/>
                    </c:manualLayout>
                  </c15:layout>
                </c:ext>
                <c:ext xmlns:c16="http://schemas.microsoft.com/office/drawing/2014/chart" uri="{C3380CC4-5D6E-409C-BE32-E72D297353CC}">
                  <c16:uniqueId val="{00000001-F470-4A04-851C-E237C1E508E3}"/>
                </c:ext>
              </c:extLst>
            </c:dLbl>
            <c:dLbl>
              <c:idx val="1"/>
              <c:layout>
                <c:manualLayout>
                  <c:x val="0.153890489484902"/>
                  <c:y val="0.135788512896314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10%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769449428115497"/>
                      <c:h val="0.38487596101095001"/>
                    </c:manualLayout>
                  </c15:layout>
                </c:ext>
                <c:ext xmlns:c16="http://schemas.microsoft.com/office/drawing/2014/chart" uri="{C3380CC4-5D6E-409C-BE32-E72D297353CC}">
                  <c16:uniqueId val="{00000003-F470-4A04-851C-E237C1E508E3}"/>
                </c:ext>
              </c:extLst>
            </c:dLbl>
            <c:spPr>
              <a:noFill/>
              <a:ln>
                <a:noFill/>
              </a:ln>
              <a:effectLst/>
            </c:spPr>
            <c:txPr>
              <a:bodyPr rot="0" spcFirstLastPara="1" vertOverflow="ellipsis" vert="horz" wrap="square" anchor="ctr" anchorCtr="1"/>
              <a:lstStyle/>
              <a:p>
                <a:pPr algn="l">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F470-4A04-851C-E237C1E508E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8/4/2017 11:13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8/4/2017 11:10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warm welcome to </a:t>
            </a:r>
            <a:r>
              <a:rPr lang="en-US" dirty="0" err="1"/>
              <a:t>Xamarin</a:t>
            </a:r>
            <a:r>
              <a:rPr lang="en-US" baseline="0" dirty="0"/>
              <a:t> Dev Days. </a:t>
            </a:r>
            <a:endParaRPr lang="en-US" dirty="0"/>
          </a:p>
          <a:p>
            <a:pPr marL="171450" indent="-171450">
              <a:buFont typeface="Arial" charset="0"/>
              <a:buChar char="•"/>
            </a:pPr>
            <a:endParaRPr lang="en-US" dirty="0"/>
          </a:p>
          <a:p>
            <a:pPr marL="171450" indent="-171450">
              <a:buFont typeface="Arial" charset="0"/>
              <a:buChar char="•"/>
            </a:pPr>
            <a:r>
              <a:rPr lang="en-US" dirty="0"/>
              <a:t>Super awesome</a:t>
            </a:r>
            <a:r>
              <a:rPr lang="en-US" baseline="0" dirty="0"/>
              <a:t> </a:t>
            </a:r>
            <a:r>
              <a:rPr lang="mr-IN" baseline="0" dirty="0"/>
              <a:t>–</a:t>
            </a:r>
            <a:r>
              <a:rPr lang="en-US" baseline="0" dirty="0"/>
              <a:t> packed with some amazing content </a:t>
            </a:r>
            <a:r>
              <a:rPr lang="mr-IN" baseline="0" dirty="0"/>
              <a:t>–</a:t>
            </a:r>
            <a:r>
              <a:rPr lang="en-US" baseline="0" dirty="0"/>
              <a:t> slides docs and some demos. </a:t>
            </a:r>
          </a:p>
          <a:p>
            <a:pPr marL="171450" indent="-171450">
              <a:buFont typeface="Arial" charset="0"/>
              <a:buChar char="•"/>
            </a:pPr>
            <a:r>
              <a:rPr lang="en-US" baseline="0" dirty="0"/>
              <a:t>Each of these sessions are about 40 </a:t>
            </a:r>
            <a:r>
              <a:rPr lang="mr-IN" baseline="0" dirty="0"/>
              <a:t>–</a:t>
            </a:r>
            <a:r>
              <a:rPr lang="en-US" baseline="0" dirty="0"/>
              <a:t> 50 minutes. </a:t>
            </a:r>
          </a:p>
          <a:p>
            <a:pPr marL="171450" indent="-171450">
              <a:buFont typeface="Arial" charset="0"/>
              <a:buChar char="•"/>
            </a:pPr>
            <a:r>
              <a:rPr lang="en-US" baseline="0" dirty="0"/>
              <a:t>First one probably a little bit lengthy because we are giving a complete overview of </a:t>
            </a:r>
            <a:r>
              <a:rPr lang="en-US" baseline="0" dirty="0" err="1"/>
              <a:t>Xamarin</a:t>
            </a:r>
            <a:r>
              <a:rPr lang="en-US" baseline="0" dirty="0"/>
              <a:t> &amp; Introduction to </a:t>
            </a:r>
            <a:r>
              <a:rPr lang="en-US" baseline="0" dirty="0" err="1"/>
              <a:t>Xamarin</a:t>
            </a:r>
            <a:r>
              <a:rPr lang="en-US" baseline="0" dirty="0"/>
              <a:t> Dev Days itself. </a:t>
            </a:r>
          </a:p>
          <a:p>
            <a:pPr marL="171450" indent="-171450">
              <a:buFont typeface="Arial" charset="0"/>
              <a:buChar char="•"/>
            </a:pPr>
            <a:endParaRPr lang="en-US" baseline="0" dirty="0"/>
          </a:p>
          <a:p>
            <a:pPr marL="171450" indent="-171450">
              <a:buFont typeface="Arial" charset="0"/>
              <a:buChar char="•"/>
            </a:pPr>
            <a:r>
              <a:rPr lang="en-US" baseline="0" dirty="0"/>
              <a:t>How many are brand new to </a:t>
            </a:r>
            <a:r>
              <a:rPr lang="en-US" baseline="0" dirty="0" err="1"/>
              <a:t>Xamarin</a:t>
            </a:r>
            <a:r>
              <a:rPr lang="en-US" baseline="0" dirty="0"/>
              <a:t>?</a:t>
            </a:r>
          </a:p>
          <a:p>
            <a:pPr marL="171450" indent="-171450">
              <a:buFont typeface="Arial" charset="0"/>
              <a:buChar char="•"/>
            </a:pPr>
            <a:r>
              <a:rPr lang="en-US" baseline="0" dirty="0"/>
              <a:t>How many people are doing things for a while.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Now think of it</a:t>
            </a:r>
            <a:r>
              <a:rPr lang="en-US" baseline="0" dirty="0"/>
              <a:t> when it come to Android &amp; iOS development in </a:t>
            </a:r>
            <a:r>
              <a:rPr lang="en-US" baseline="0" dirty="0" err="1"/>
              <a:t>Xamarin</a:t>
            </a:r>
            <a:r>
              <a:rPr lang="en-US" baseline="0" dirty="0"/>
              <a:t>, you still get all the .NET goodness on the bottom. </a:t>
            </a:r>
          </a:p>
          <a:p>
            <a:pPr marL="171450" indent="-171450">
              <a:buFont typeface="Arial" charset="0"/>
              <a:buChar char="•"/>
            </a:pPr>
            <a:r>
              <a:rPr lang="en-US" baseline="0" dirty="0"/>
              <a:t>But instead of running on the .NET runtime, </a:t>
            </a:r>
            <a:r>
              <a:rPr lang="en-US" baseline="0" dirty="0" err="1"/>
              <a:t>Xamarin</a:t>
            </a:r>
            <a:r>
              <a:rPr lang="en-US" baseline="0" dirty="0"/>
              <a:t> enables all the .NET code to be run on the MONO runtime which is bundled into applications. </a:t>
            </a:r>
          </a:p>
          <a:p>
            <a:pPr marL="171450" indent="-171450">
              <a:buFont typeface="Arial" charset="0"/>
              <a:buChar char="•"/>
            </a:pPr>
            <a:r>
              <a:rPr lang="en-US" baseline="0" dirty="0"/>
              <a:t>And then you get the BINDINGS of every single API in iOS &amp; Android.</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Now think of it</a:t>
            </a:r>
            <a:r>
              <a:rPr lang="en-US" baseline="0" dirty="0"/>
              <a:t> when it come to Android &amp; iOS development in </a:t>
            </a:r>
            <a:r>
              <a:rPr lang="en-US" baseline="0" dirty="0" err="1"/>
              <a:t>Xamarin</a:t>
            </a:r>
            <a:r>
              <a:rPr lang="en-US" baseline="0" dirty="0"/>
              <a:t>, you still get all the .NET goodness on the bottom. </a:t>
            </a:r>
          </a:p>
          <a:p>
            <a:pPr marL="171450" indent="-171450">
              <a:buFont typeface="Arial" charset="0"/>
              <a:buChar char="•"/>
            </a:pPr>
            <a:r>
              <a:rPr lang="en-US" baseline="0" dirty="0"/>
              <a:t>But instead of running on the .NET runtime, </a:t>
            </a:r>
            <a:r>
              <a:rPr lang="en-US" baseline="0" dirty="0" err="1"/>
              <a:t>Xamarin</a:t>
            </a:r>
            <a:r>
              <a:rPr lang="en-US" baseline="0" dirty="0"/>
              <a:t> enables all the .NET code to be run on the MONO runtime which is bundled into applications. </a:t>
            </a:r>
          </a:p>
          <a:p>
            <a:pPr marL="171450" indent="-171450">
              <a:buFont typeface="Arial" charset="0"/>
              <a:buChar char="•"/>
            </a:pPr>
            <a:r>
              <a:rPr lang="en-US" baseline="0" dirty="0"/>
              <a:t>And then you get the BINDINGS of every single API in iOS &amp; Android.</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we know what we want </a:t>
            </a:r>
          </a:p>
          <a:p>
            <a:pPr marL="171450" indent="-171450">
              <a:buFont typeface="Arial" charset="0"/>
              <a:buChar char="•"/>
            </a:pPr>
            <a:r>
              <a:rPr lang="en-US" dirty="0"/>
              <a:t>how do we get there? </a:t>
            </a:r>
          </a:p>
          <a:p>
            <a:pPr marL="171450" indent="-171450">
              <a:buFont typeface="Arial"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often when you are building apps, you want a beautiful</a:t>
            </a:r>
            <a:r>
              <a:rPr lang="en-US" baseline="0" dirty="0"/>
              <a:t> UI &amp; access to all the native APIs. You usually may think that you have to go down to building in iOS apps &amp; Objective C or swift with X-Code on a mac. And for Android using JAVA and Android Studio or Eclipse. </a:t>
            </a:r>
          </a:p>
          <a:p>
            <a:pPr marL="171450" indent="-171450">
              <a:buFont typeface="Arial" charset="0"/>
              <a:buChar char="•"/>
            </a:pPr>
            <a:r>
              <a:rPr lang="en-US" baseline="0" dirty="0"/>
              <a:t>And you get great native experiences on each platform. But everything in different language, different IDE, different development environment, different tools, multiple teams, really expensive. </a:t>
            </a:r>
          </a:p>
          <a:p>
            <a:pPr marL="171450" indent="-171450">
              <a:buFont typeface="Arial" charset="0"/>
              <a:buChar char="•"/>
            </a:pPr>
            <a:r>
              <a:rPr lang="en-US" baseline="0" dirty="0"/>
              <a:t>You cannot ship the same feature on each platform without duplicating same works. Each people work on same work to get one output. </a:t>
            </a:r>
          </a:p>
          <a:p>
            <a:pPr marL="171450" indent="-171450">
              <a:buFont typeface="Arial" charset="0"/>
              <a:buChar char="•"/>
            </a:pPr>
            <a:r>
              <a:rPr lang="en-US" baseline="0" dirty="0"/>
              <a:t>This is where you know, SILO approach seems to have great native apps but are not sharing anything, unlike write once &amp; run everywhere when I go for Cross-Platform.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670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This is where </a:t>
            </a:r>
            <a:r>
              <a:rPr lang="en-US" dirty="0" err="1"/>
              <a:t>Xamarin</a:t>
            </a:r>
            <a:r>
              <a:rPr lang="en-US" dirty="0"/>
              <a:t> is completely different</a:t>
            </a:r>
            <a:r>
              <a:rPr lang="en-US" baseline="0" dirty="0"/>
              <a:t>. </a:t>
            </a:r>
            <a:endParaRPr lang="en-US" dirty="0"/>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err="1"/>
              <a:t>Xamarin</a:t>
            </a:r>
            <a:r>
              <a:rPr lang="en-US" baseline="0" dirty="0"/>
              <a:t> enables you to build the shared C# mobile backend of your business objects of apps</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Craft a beautiful UI for iOS &amp; Android in Windows inside a VS and access all the native APIs from C#. </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So your are sharing 50 </a:t>
            </a:r>
            <a:r>
              <a:rPr lang="mr-IN" baseline="0" dirty="0"/>
              <a:t>–</a:t>
            </a:r>
            <a:r>
              <a:rPr lang="en-US" baseline="0" dirty="0"/>
              <a:t> 80 % of your code across all platforms with 100 % APIs access. </a:t>
            </a:r>
            <a:endParaRPr lang="en-US" dirty="0"/>
          </a:p>
          <a:p>
            <a:pPr marL="171450" indent="-171450">
              <a:buFont typeface="Arial"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69134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Many popular</a:t>
            </a:r>
            <a:r>
              <a:rPr lang="en-US" baseline="0" dirty="0"/>
              <a:t> and powerful </a:t>
            </a:r>
            <a:r>
              <a:rPr lang="en-US" dirty="0"/>
              <a:t>game engines already leveraging</a:t>
            </a:r>
            <a:r>
              <a:rPr lang="en-US" baseline="0" dirty="0"/>
              <a:t> </a:t>
            </a:r>
            <a:r>
              <a:rPr lang="en-US" dirty="0"/>
              <a:t>C# are lifted by Mono</a:t>
            </a:r>
            <a:r>
              <a:rPr lang="en-US" baseline="0" dirty="0"/>
              <a:t> runtime </a:t>
            </a:r>
            <a:r>
              <a:rPr lang="en-US" dirty="0"/>
              <a:t>move to MIT</a:t>
            </a:r>
            <a:r>
              <a:rPr lang="en-US" baseline="0" dirty="0"/>
              <a:t> license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An</a:t>
            </a:r>
            <a:r>
              <a:rPr lang="en-US" baseline="0" dirty="0"/>
              <a:t> average developer shares 70 % of code across each platform when building with traditional approach.</a:t>
            </a:r>
          </a:p>
          <a:p>
            <a:pPr marL="171450" indent="-171450">
              <a:buFont typeface="Arial" charset="0"/>
              <a:buChar char="•"/>
            </a:pPr>
            <a:r>
              <a:rPr lang="en-US" baseline="0" dirty="0"/>
              <a:t>All these are code sharing statistics when you building things out.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117899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Where </a:t>
            </a:r>
            <a:r>
              <a:rPr lang="en-US" dirty="0" err="1"/>
              <a:t>Xamarin</a:t>
            </a:r>
            <a:r>
              <a:rPr lang="en-US" dirty="0"/>
              <a:t> really differentiates</a:t>
            </a:r>
            <a:r>
              <a:rPr lang="en-US" baseline="0" dirty="0"/>
              <a:t> is because of its true native performances. </a:t>
            </a:r>
          </a:p>
          <a:p>
            <a:pPr marL="171450" indent="-171450">
              <a:buFont typeface="Arial" charset="0"/>
              <a:buChar char="•"/>
            </a:pPr>
            <a:r>
              <a:rPr lang="en-US" baseline="0" dirty="0" err="1"/>
              <a:t>Xamarin</a:t>
            </a:r>
            <a:r>
              <a:rPr lang="en-US" baseline="0" dirty="0"/>
              <a:t> apps do not cross compile. They have their own compiler, linker &amp; optimizer for both Android &amp; iOS to go through their own passes to surely build a native assembly at the end of the day. </a:t>
            </a:r>
          </a:p>
          <a:p>
            <a:pPr marL="171450" indent="-171450">
              <a:buFont typeface="Arial" charset="0"/>
              <a:buChar char="•"/>
            </a:pPr>
            <a:r>
              <a:rPr lang="en-US" baseline="0" dirty="0"/>
              <a:t>On iOS, they do a full ahead of time compilation to produce an ARM binary </a:t>
            </a:r>
            <a:r>
              <a:rPr lang="mr-IN" baseline="0" dirty="0"/>
              <a:t>–</a:t>
            </a:r>
            <a:r>
              <a:rPr lang="en-US" baseline="0" dirty="0"/>
              <a:t> same kind of processes that Objective-C &amp; Swift apps does. </a:t>
            </a:r>
          </a:p>
          <a:p>
            <a:pPr marL="171450" indent="-171450">
              <a:buFont typeface="Arial" charset="0"/>
              <a:buChar char="•"/>
            </a:pPr>
            <a:r>
              <a:rPr lang="en-US" baseline="0" dirty="0"/>
              <a:t>This C# compiles it to IL, to have a byte code again goes to a compiler and optimizer. </a:t>
            </a:r>
          </a:p>
          <a:p>
            <a:pPr marL="171450" indent="-171450">
              <a:buFont typeface="Arial" charset="0"/>
              <a:buChar char="•"/>
            </a:pPr>
            <a:r>
              <a:rPr lang="en-US" baseline="0" dirty="0"/>
              <a:t>On Android things are bit different. Thinks do not have to be ahead of time compile, because android turn around apps in lot of VM or </a:t>
            </a:r>
            <a:r>
              <a:rPr lang="en-US" baseline="0" dirty="0" err="1"/>
              <a:t>Dalvik</a:t>
            </a:r>
            <a:r>
              <a:rPr lang="en-US" baseline="0" dirty="0"/>
              <a:t> runtime. </a:t>
            </a:r>
          </a:p>
          <a:p>
            <a:pPr marL="171450" indent="-171450">
              <a:buFont typeface="Arial" charset="0"/>
              <a:buChar char="•"/>
            </a:pPr>
            <a:r>
              <a:rPr lang="en-US" baseline="0" dirty="0" err="1"/>
              <a:t>Xamarin</a:t>
            </a:r>
            <a:r>
              <a:rPr lang="en-US" baseline="0" dirty="0"/>
              <a:t> actually runs the mono-runtime side by side. They do have a super fast JIT compilation process.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6925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is so awesome</a:t>
            </a:r>
            <a:r>
              <a:rPr lang="en-US" baseline="0" dirty="0"/>
              <a:t> is </a:t>
            </a:r>
            <a:r>
              <a:rPr lang="en-US" baseline="0" dirty="0" err="1"/>
              <a:t>Xamarin</a:t>
            </a:r>
            <a:r>
              <a:rPr lang="en-US" baseline="0" dirty="0"/>
              <a:t> is always up-to-date.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3097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Anything</a:t>
            </a:r>
            <a:r>
              <a:rPr lang="en-US" baseline="0" dirty="0"/>
              <a:t> you do in Objective-C, Swift or Java, can be done in C# and </a:t>
            </a:r>
            <a:r>
              <a:rPr lang="en-US" baseline="0" dirty="0" err="1"/>
              <a:t>VisualStudio</a:t>
            </a:r>
            <a:r>
              <a:rPr lang="en-US" baseline="0" dirty="0"/>
              <a:t> with </a:t>
            </a:r>
            <a:r>
              <a:rPr lang="en-US" baseline="0" dirty="0" err="1"/>
              <a:t>Xamarin</a:t>
            </a:r>
            <a:r>
              <a:rPr lang="en-US" baseline="0" dirty="0"/>
              <a:t>. </a:t>
            </a:r>
            <a:endParaRPr lang="en-US" dirty="0"/>
          </a:p>
          <a:p>
            <a:pPr marL="171450" indent="-171450">
              <a:buFont typeface="Arial" charset="0"/>
              <a:buChar char="•"/>
            </a:pPr>
            <a:r>
              <a:rPr lang="en-US" dirty="0"/>
              <a:t>Coming up next is bubbles</a:t>
            </a:r>
          </a:p>
          <a:p>
            <a:pPr marL="171450" indent="-171450">
              <a:buFont typeface="Arial"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I</a:t>
            </a:r>
            <a:r>
              <a:rPr lang="en-US" baseline="0" dirty="0"/>
              <a:t> first and personally thank each and every one of you for taking time to actually dedicate listening my presentation for Xamarin Dev Days event.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8/5/2017 12:51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93940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One of the awesome</a:t>
            </a:r>
            <a:r>
              <a:rPr lang="en-US" baseline="0" dirty="0"/>
              <a:t> things about </a:t>
            </a:r>
            <a:r>
              <a:rPr lang="en-US" baseline="0" dirty="0" err="1"/>
              <a:t>Xamarin</a:t>
            </a:r>
            <a:r>
              <a:rPr lang="en-US" baseline="0" dirty="0"/>
              <a:t> is the great development experience. </a:t>
            </a:r>
          </a:p>
          <a:p>
            <a:pPr marL="171450" indent="-171450">
              <a:buFont typeface="Arial" charset="0"/>
              <a:buChar char="•"/>
            </a:pPr>
            <a:r>
              <a:rPr lang="en-US" baseline="0" dirty="0"/>
              <a:t>So before we go and actually code &amp; look at the sample, how to actually build this stuff?</a:t>
            </a:r>
          </a:p>
          <a:p>
            <a:pPr marL="171450" indent="-171450">
              <a:buFont typeface="Arial" charset="0"/>
              <a:buChar char="•"/>
            </a:pPr>
            <a:r>
              <a:rPr lang="en-US" baseline="0" dirty="0"/>
              <a:t>Where we </a:t>
            </a:r>
            <a:r>
              <a:rPr lang="en-US" baseline="0" dirty="0" err="1"/>
              <a:t>gonna</a:t>
            </a:r>
            <a:r>
              <a:rPr lang="en-US" baseline="0" dirty="0"/>
              <a:t> be working on every single day?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64987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Xamarin</a:t>
            </a:r>
            <a:r>
              <a:rPr lang="en-US" dirty="0"/>
              <a:t> is included</a:t>
            </a:r>
            <a:r>
              <a:rPr lang="en-US" baseline="0" dirty="0"/>
              <a:t> in VS in all editions including community edition @ no </a:t>
            </a:r>
            <a:r>
              <a:rPr lang="en-US" baseline="0" dirty="0" err="1"/>
              <a:t>additonal</a:t>
            </a:r>
            <a:r>
              <a:rPr lang="en-US" baseline="0" dirty="0"/>
              <a:t> cost. </a:t>
            </a:r>
          </a:p>
          <a:p>
            <a:pPr marL="171450" indent="-171450">
              <a:buFont typeface="Arial" charset="0"/>
              <a:buChar char="•"/>
            </a:pPr>
            <a:r>
              <a:rPr lang="en-US" baseline="0" dirty="0"/>
              <a:t>Community edition is free, so if you are a small independent or small starter, its absolutely free.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793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Onething</a:t>
            </a:r>
            <a:r>
              <a:rPr lang="en-US" baseline="0" dirty="0"/>
              <a:t> also to mention, is that all </a:t>
            </a:r>
            <a:r>
              <a:rPr lang="en-US" baseline="0" dirty="0" err="1"/>
              <a:t>Xamarin</a:t>
            </a:r>
            <a:r>
              <a:rPr lang="en-US" baseline="0" dirty="0"/>
              <a:t> SDKs are completely open source. </a:t>
            </a:r>
          </a:p>
          <a:p>
            <a:pPr marL="171450" indent="-171450">
              <a:buFont typeface="Arial" charset="0"/>
              <a:buChar char="•"/>
            </a:pPr>
            <a:r>
              <a:rPr lang="en-US" baseline="0" dirty="0" err="1"/>
              <a:t>Xamarin</a:t>
            </a:r>
            <a:r>
              <a:rPr lang="en-US" baseline="0" dirty="0"/>
              <a:t>, iOS, Android, </a:t>
            </a:r>
            <a:r>
              <a:rPr lang="en-US" baseline="0" dirty="0" err="1"/>
              <a:t>Xamarin.Forms</a:t>
            </a:r>
            <a:r>
              <a:rPr lang="en-US" baseline="0" dirty="0"/>
              <a:t>, components &amp; widgets, all these things are open sourced. You can take a look @ how these are all build up and start contributing to </a:t>
            </a:r>
            <a:r>
              <a:rPr lang="en-US" baseline="0" dirty="0" err="1"/>
              <a:t>Xamarin</a:t>
            </a:r>
            <a:r>
              <a:rPr lang="en-US" baseline="0" dirty="0"/>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2102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 highly</a:t>
            </a:r>
            <a:r>
              <a:rPr lang="en-IN" baseline="0" dirty="0"/>
              <a:t> recommend Visual Studio 2015 or 2017, when you install simple click on custom and then click C# </a:t>
            </a:r>
            <a:r>
              <a:rPr lang="en-IN" baseline="0" dirty="0" err="1"/>
              <a:t>Xamarin</a:t>
            </a:r>
            <a:r>
              <a:rPr lang="en-IN" baseline="0" dirty="0"/>
              <a:t>. </a:t>
            </a:r>
            <a:endParaRPr lang="en-IN"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105110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You are good to go with everything</a:t>
            </a:r>
            <a:r>
              <a:rPr lang="en-IN" baseline="0" dirty="0"/>
              <a:t> you need inside VS.</a:t>
            </a:r>
          </a:p>
          <a:p>
            <a:pPr marL="171450" indent="-171450">
              <a:buFont typeface="Arial" panose="020B0604020202020204" pitchFamily="34" charset="0"/>
              <a:buChar char="•"/>
            </a:pPr>
            <a:r>
              <a:rPr lang="en-IN" baseline="0" dirty="0"/>
              <a:t>If mac, you can go to </a:t>
            </a:r>
            <a:r>
              <a:rPr lang="mr-IN" baseline="0" dirty="0"/>
              <a:t>–</a:t>
            </a:r>
            <a:r>
              <a:rPr lang="en-IN" baseline="0" dirty="0"/>
              <a:t> </a:t>
            </a:r>
            <a:r>
              <a:rPr lang="en-IN" baseline="0" dirty="0" err="1"/>
              <a:t>Xamarin.com</a:t>
            </a:r>
            <a:r>
              <a:rPr lang="en-IN" baseline="0" dirty="0"/>
              <a:t>/Download and – download all the tools you need.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18136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There</a:t>
            </a:r>
            <a:r>
              <a:rPr lang="en-US" baseline="0" dirty="0"/>
              <a:t> is also designer for iOS build right into VS. </a:t>
            </a:r>
          </a:p>
          <a:p>
            <a:pPr marL="171450" indent="-171450">
              <a:buFont typeface="Arial" charset="0"/>
              <a:buChar char="•"/>
            </a:pPr>
            <a:r>
              <a:rPr lang="en-US" baseline="0" dirty="0"/>
              <a:t>This video will show you all the little cool thing that you can do. </a:t>
            </a:r>
          </a:p>
          <a:p>
            <a:pPr marL="171450" indent="-171450">
              <a:buFont typeface="Arial" charset="0"/>
              <a:buChar char="•"/>
            </a:pPr>
            <a:r>
              <a:rPr lang="en-US" baseline="0" dirty="0"/>
              <a:t>I embedded this video, just in case if anything terribly goes wrong for iOS. </a:t>
            </a:r>
          </a:p>
          <a:p>
            <a:pPr marL="171450" indent="-171450">
              <a:buFont typeface="Arial" charset="0"/>
              <a:buChar char="•"/>
            </a:pPr>
            <a:r>
              <a:rPr lang="en-US" baseline="0" dirty="0"/>
              <a:t>So now, we can have the idea of development experience here. </a:t>
            </a:r>
          </a:p>
          <a:p>
            <a:pPr marL="171450" indent="-171450">
              <a:buFont typeface="Arial" charset="0"/>
              <a:buChar char="•"/>
            </a:pPr>
            <a:r>
              <a:rPr lang="en-US" baseline="0" dirty="0"/>
              <a:t>So they have really optimized it for .NET developers. Double clicking on a control brings you out a click handler. </a:t>
            </a:r>
          </a:p>
          <a:p>
            <a:pPr marL="171450" indent="-171450">
              <a:buFont typeface="Arial" charset="0"/>
              <a:buChar char="•"/>
            </a:pPr>
            <a:r>
              <a:rPr lang="en-US" baseline="0" dirty="0"/>
              <a:t>There is a property window. You can name it. You do custom controls, everything is rendered in real time which is really awesome.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612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Brand new iOS simulator remoting to run and debug</a:t>
            </a:r>
            <a:r>
              <a:rPr lang="en-US" baseline="0" dirty="0"/>
              <a:t> iOS apps on windows.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15233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a:t>
            </a:r>
            <a:r>
              <a:rPr lang="en-US" baseline="0" dirty="0"/>
              <a:t> you not on a PC, you are on a mac, Don’t worry. Because Visual Studio for Mac is also available. </a:t>
            </a:r>
          </a:p>
          <a:p>
            <a:pPr marL="171450" indent="-171450">
              <a:buFont typeface="Arial" charset="0"/>
              <a:buChar char="•"/>
            </a:pPr>
            <a:r>
              <a:rPr lang="en-US" baseline="0" dirty="0"/>
              <a:t>Free IDE. Also, community license available now.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7489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One</a:t>
            </a:r>
            <a:r>
              <a:rPr lang="en-US" baseline="0" dirty="0"/>
              <a:t> thing I </a:t>
            </a:r>
            <a:r>
              <a:rPr lang="en-US" baseline="0" dirty="0" err="1"/>
              <a:t>wanna</a:t>
            </a:r>
            <a:r>
              <a:rPr lang="en-US" baseline="0" dirty="0"/>
              <a:t> talk about is what happens when you </a:t>
            </a:r>
            <a:r>
              <a:rPr lang="en-US" baseline="0" dirty="0" err="1"/>
              <a:t>wanna</a:t>
            </a:r>
            <a:r>
              <a:rPr lang="en-US" baseline="0" dirty="0"/>
              <a:t> take it a step further.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36827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Ø"/>
            </a:pPr>
            <a:r>
              <a:rPr lang="en-US" dirty="0"/>
              <a:t>The</a:t>
            </a:r>
            <a:r>
              <a:rPr lang="en-US" baseline="0" dirty="0"/>
              <a:t> day is broken up into morning &amp; afternoon. Complete overview of </a:t>
            </a:r>
            <a:r>
              <a:rPr lang="en-US" baseline="0" dirty="0" err="1"/>
              <a:t>Xamarin</a:t>
            </a:r>
            <a:r>
              <a:rPr lang="en-US" baseline="0" dirty="0"/>
              <a:t>. </a:t>
            </a:r>
          </a:p>
          <a:p>
            <a:pPr marL="171450" indent="-171450">
              <a:buFont typeface="Wingdings" charset="2"/>
              <a:buChar char="Ø"/>
            </a:pPr>
            <a:r>
              <a:rPr lang="en-US" baseline="0" dirty="0"/>
              <a:t>Each sessions are about 40 </a:t>
            </a:r>
            <a:r>
              <a:rPr lang="mr-IN" baseline="0" dirty="0"/>
              <a:t>–</a:t>
            </a:r>
            <a:r>
              <a:rPr lang="en-US" baseline="0" dirty="0"/>
              <a:t> 50 minutes and we will take breaks between each of them before lunch. </a:t>
            </a:r>
          </a:p>
          <a:p>
            <a:pPr marL="171450" indent="-171450">
              <a:buFont typeface="Wingdings" charset="2"/>
              <a:buChar char="Ø"/>
            </a:pPr>
            <a:r>
              <a:rPr lang="en-US" baseline="0" dirty="0"/>
              <a:t>Introduction to </a:t>
            </a:r>
            <a:r>
              <a:rPr lang="en-US" baseline="0" dirty="0" err="1"/>
              <a:t>Xamarin</a:t>
            </a:r>
            <a:r>
              <a:rPr lang="en-US" baseline="0" dirty="0"/>
              <a:t> </a:t>
            </a:r>
            <a:r>
              <a:rPr lang="mr-IN" baseline="0" dirty="0"/>
              <a:t>–</a:t>
            </a:r>
            <a:r>
              <a:rPr lang="en-US" baseline="0" dirty="0"/>
              <a:t> We are </a:t>
            </a:r>
            <a:r>
              <a:rPr lang="en-US" baseline="0" dirty="0" err="1"/>
              <a:t>gonna</a:t>
            </a:r>
            <a:r>
              <a:rPr lang="en-US" baseline="0" dirty="0"/>
              <a:t> talk about the </a:t>
            </a:r>
            <a:r>
              <a:rPr lang="en-US" baseline="0" dirty="0" err="1"/>
              <a:t>Xamarin</a:t>
            </a:r>
            <a:r>
              <a:rPr lang="en-US" baseline="0" dirty="0"/>
              <a:t>, </a:t>
            </a:r>
            <a:r>
              <a:rPr lang="en-US" baseline="0" dirty="0" err="1"/>
              <a:t>Xamarin</a:t>
            </a:r>
            <a:r>
              <a:rPr lang="en-US" baseline="0" dirty="0"/>
              <a:t> platform, crafting needed iOS, Android and Windows Apps. </a:t>
            </a:r>
          </a:p>
          <a:p>
            <a:pPr marL="171450" indent="-171450">
              <a:buFont typeface="Wingdings" charset="2"/>
              <a:buChar char="Ø"/>
            </a:pPr>
            <a:r>
              <a:rPr lang="en-US" baseline="0" dirty="0"/>
              <a:t>And then, we </a:t>
            </a:r>
            <a:r>
              <a:rPr lang="en-US" baseline="0" dirty="0" err="1"/>
              <a:t>gonna</a:t>
            </a:r>
            <a:r>
              <a:rPr lang="en-US" baseline="0" dirty="0"/>
              <a:t> take a look @ </a:t>
            </a:r>
            <a:r>
              <a:rPr lang="en-US" baseline="0" dirty="0" err="1"/>
              <a:t>Xforms</a:t>
            </a:r>
            <a:r>
              <a:rPr lang="en-US" baseline="0" dirty="0"/>
              <a:t> which brings in Cross-platform UI in a whole nice MVVM framework is very nice &amp; set on top of </a:t>
            </a:r>
            <a:r>
              <a:rPr lang="en-US" baseline="0" dirty="0" err="1"/>
              <a:t>Xamarin</a:t>
            </a:r>
            <a:r>
              <a:rPr lang="en-US" baseline="0" dirty="0"/>
              <a:t> platform. </a:t>
            </a:r>
          </a:p>
          <a:p>
            <a:pPr marL="171450" indent="-171450">
              <a:buFont typeface="Wingdings" charset="2"/>
              <a:buChar char="Ø"/>
            </a:pPr>
            <a:r>
              <a:rPr lang="en-US" baseline="0" dirty="0"/>
              <a:t>And then we </a:t>
            </a:r>
            <a:r>
              <a:rPr lang="en-US" baseline="0" dirty="0" err="1"/>
              <a:t>gonna</a:t>
            </a:r>
            <a:r>
              <a:rPr lang="en-US" baseline="0" dirty="0"/>
              <a:t> take a look at building Connected apps using Azure </a:t>
            </a:r>
            <a:r>
              <a:rPr lang="mr-IN" baseline="0" dirty="0"/>
              <a:t>–</a:t>
            </a:r>
            <a:r>
              <a:rPr lang="en-US" baseline="0" dirty="0"/>
              <a:t> Mobile apps which is really a cool way of adding backend to your front end. </a:t>
            </a:r>
          </a:p>
          <a:p>
            <a:pPr marL="171450" indent="-171450">
              <a:buFont typeface="Wingdings" charset="2"/>
              <a:buChar char="Ø"/>
            </a:pPr>
            <a:r>
              <a:rPr lang="en-US" baseline="0" dirty="0"/>
              <a:t>And then we will take a lunch which is sponsored by </a:t>
            </a:r>
            <a:r>
              <a:rPr lang="en-US" baseline="0" dirty="0" err="1"/>
              <a:t>Syncfusion</a:t>
            </a:r>
            <a:r>
              <a:rPr lang="en-US" baseline="0" dirty="0"/>
              <a:t> Software. </a:t>
            </a:r>
          </a:p>
          <a:p>
            <a:pPr marL="171450" indent="-171450">
              <a:buFont typeface="Wingdings" charset="2"/>
              <a:buChar char="Ø"/>
            </a:pPr>
            <a:r>
              <a:rPr lang="en-US" baseline="0" dirty="0"/>
              <a:t>And finally, after lunch, you have to stick around. We help you do a File -&gt; New App Workshop </a:t>
            </a:r>
            <a:r>
              <a:rPr lang="mr-IN" baseline="0" dirty="0"/>
              <a:t>–</a:t>
            </a:r>
            <a:r>
              <a:rPr lang="en-US" baseline="0" dirty="0"/>
              <a:t> where we will be building around first application from scratch.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4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happens when we add these unique</a:t>
            </a:r>
            <a:r>
              <a:rPr lang="en-US" baseline="0" dirty="0"/>
              <a:t> APIs access the native APIs on each platform?</a:t>
            </a:r>
          </a:p>
          <a:p>
            <a:pPr marL="171450" indent="-171450">
              <a:buFont typeface="Arial" charset="0"/>
              <a:buChar char="•"/>
            </a:pPr>
            <a:r>
              <a:rPr lang="en-US" baseline="0" dirty="0"/>
              <a:t>We have the shared C# backend but </a:t>
            </a:r>
            <a:r>
              <a:rPr lang="en-US" baseline="0" dirty="0" err="1"/>
              <a:t>whats</a:t>
            </a:r>
            <a:r>
              <a:rPr lang="en-US" baseline="0" dirty="0"/>
              <a:t> all these stuff?</a:t>
            </a:r>
          </a:p>
          <a:p>
            <a:pPr marL="171450" indent="-171450">
              <a:buFont typeface="Arial" charset="0"/>
              <a:buChar char="•"/>
            </a:pPr>
            <a:r>
              <a:rPr lang="en-US" baseline="0" dirty="0"/>
              <a:t>We have written only a few lines of code which is pretty impressive. </a:t>
            </a:r>
            <a:r>
              <a:rPr lang="en-US" baseline="0" dirty="0" err="1"/>
              <a:t>Nowe</a:t>
            </a:r>
            <a:r>
              <a:rPr lang="en-US" baseline="0" dirty="0"/>
              <a:t> what happens when you integrate these stuff into it.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90822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Things</a:t>
            </a:r>
            <a:r>
              <a:rPr lang="en-US" baseline="0" dirty="0"/>
              <a:t> like battery, GPS, notifications, Settings. </a:t>
            </a:r>
          </a:p>
          <a:p>
            <a:pPr marL="171450" indent="-171450">
              <a:buFont typeface="Arial" charset="0"/>
              <a:buChar char="•"/>
            </a:pPr>
            <a:r>
              <a:rPr lang="en-US" baseline="0" dirty="0"/>
              <a:t>You saw earlier that we had the ability to pop up a notification right from my shared code. </a:t>
            </a:r>
          </a:p>
          <a:p>
            <a:pPr marL="171450" indent="-171450">
              <a:buFont typeface="Arial" charset="0"/>
              <a:buChar char="•"/>
            </a:pPr>
            <a:r>
              <a:rPr lang="en-US" baseline="0" dirty="0"/>
              <a:t>What if developers didn’t have to write these codes three different times in 3 different platform?</a:t>
            </a:r>
          </a:p>
          <a:p>
            <a:pPr marL="171450" indent="-171450">
              <a:buFont typeface="Arial" charset="0"/>
              <a:buChar char="•"/>
            </a:pPr>
            <a:r>
              <a:rPr lang="en-US" baseline="0" dirty="0"/>
              <a:t>What if we could access this from a shared code?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617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Say we have a speech API that exists on each platforms. So you just wanted an API called Speak</a:t>
            </a:r>
            <a:r>
              <a:rPr lang="en-US" baseline="0" dirty="0"/>
              <a:t> and underneath it should call each platform.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5822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This is where plugins for </a:t>
            </a:r>
            <a:r>
              <a:rPr lang="en-US" baseline="0" dirty="0" err="1"/>
              <a:t>Xamarin</a:t>
            </a:r>
            <a:r>
              <a:rPr lang="en-US" baseline="0" dirty="0"/>
              <a:t> come up with. </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You will be talking a look some more during the next session accessing a single API for common APIs in all the platforms.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4049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When you</a:t>
            </a:r>
            <a:r>
              <a:rPr lang="en-US" baseline="0" dirty="0"/>
              <a:t> think of </a:t>
            </a:r>
            <a:r>
              <a:rPr lang="en-US" baseline="0" dirty="0" err="1"/>
              <a:t>Xamarin</a:t>
            </a:r>
            <a:r>
              <a:rPr lang="en-US" baseline="0" dirty="0"/>
              <a:t>, you often think about building applications that we are </a:t>
            </a:r>
            <a:r>
              <a:rPr lang="en-US" baseline="0" dirty="0" err="1"/>
              <a:t>gonna</a:t>
            </a:r>
            <a:r>
              <a:rPr lang="en-US" baseline="0" dirty="0"/>
              <a:t> talk about today. So using VS for iOS, Android &amp; Windows development over C# and F# skills and .NET knowledge &amp; everything on </a:t>
            </a:r>
            <a:r>
              <a:rPr lang="en-US" baseline="0" dirty="0" err="1"/>
              <a:t>NuGet</a:t>
            </a:r>
            <a:r>
              <a:rPr lang="en-US" baseline="0" dirty="0"/>
              <a:t> that we know allow </a:t>
            </a:r>
            <a:r>
              <a:rPr lang="en-US" baseline="0" dirty="0" err="1"/>
              <a:t>Xamarin</a:t>
            </a:r>
            <a:r>
              <a:rPr lang="en-US" baseline="0" dirty="0"/>
              <a:t> to provide a complete Mobile solution when you </a:t>
            </a:r>
            <a:r>
              <a:rPr lang="en-US" baseline="0" dirty="0" err="1"/>
              <a:t>wannt</a:t>
            </a:r>
            <a:r>
              <a:rPr lang="en-US" baseline="0" dirty="0"/>
              <a:t> go Cross-Platform mobile at all . </a:t>
            </a:r>
          </a:p>
          <a:p>
            <a:pPr marL="171450" indent="-171450">
              <a:buFont typeface="Arial" charset="0"/>
              <a:buChar char="•"/>
            </a:pPr>
            <a:r>
              <a:rPr lang="en-US" baseline="0" dirty="0"/>
              <a:t>Apps were used for testing business logics, our Models, </a:t>
            </a:r>
            <a:r>
              <a:rPr lang="en-US" baseline="0" dirty="0" err="1"/>
              <a:t>ViewModels</a:t>
            </a:r>
            <a:r>
              <a:rPr lang="en-US" baseline="0" dirty="0"/>
              <a:t> like that. What about the UI?</a:t>
            </a:r>
          </a:p>
          <a:p>
            <a:pPr marL="171450" indent="-171450">
              <a:buFont typeface="Arial" charset="0"/>
              <a:buChar char="•"/>
            </a:pPr>
            <a:r>
              <a:rPr lang="en-US" baseline="0" dirty="0"/>
              <a:t>How do we ensure that the UI’s reacting to the logic? That’s where </a:t>
            </a:r>
            <a:r>
              <a:rPr lang="en-US" baseline="0" dirty="0" err="1"/>
              <a:t>Xamarin</a:t>
            </a:r>
            <a:r>
              <a:rPr lang="en-US" baseline="0" dirty="0"/>
              <a:t> Test Cloud &amp; </a:t>
            </a:r>
            <a:r>
              <a:rPr lang="en-US" baseline="0" dirty="0" err="1"/>
              <a:t>Xamarin</a:t>
            </a:r>
            <a:r>
              <a:rPr lang="en-US" baseline="0" dirty="0"/>
              <a:t> UI Test come in. </a:t>
            </a:r>
          </a:p>
          <a:p>
            <a:pPr marL="171450" indent="-171450">
              <a:buFont typeface="Arial" charset="0"/>
              <a:buChar char="•"/>
            </a:pPr>
            <a:r>
              <a:rPr lang="en-US" baseline="0" dirty="0"/>
              <a:t>Complete Automated UI framework to do things that our users &amp; doing inside apps. </a:t>
            </a:r>
          </a:p>
          <a:p>
            <a:pPr marL="171450" indent="-171450">
              <a:buFont typeface="Arial" charset="0"/>
              <a:buChar char="•"/>
            </a:pPr>
            <a:r>
              <a:rPr lang="en-US" baseline="0" dirty="0"/>
              <a:t>And </a:t>
            </a:r>
            <a:r>
              <a:rPr lang="en-US" baseline="0" dirty="0" err="1"/>
              <a:t>ofcourse</a:t>
            </a:r>
            <a:r>
              <a:rPr lang="en-US" baseline="0" dirty="0"/>
              <a:t> we need something to build &amp; deploy with. That where VS team services comes in. To build anything including </a:t>
            </a:r>
            <a:r>
              <a:rPr lang="en-US" baseline="0" dirty="0" err="1"/>
              <a:t>Xandroid</a:t>
            </a:r>
            <a:r>
              <a:rPr lang="en-US" baseline="0" dirty="0"/>
              <a:t> &amp; iOS &amp; Windows apps. That one stop shopping for everything we need. </a:t>
            </a:r>
          </a:p>
          <a:p>
            <a:pPr marL="171450" indent="-171450">
              <a:buFont typeface="Arial" charset="0"/>
              <a:buChar char="•"/>
            </a:pPr>
            <a:r>
              <a:rPr lang="en-US" baseline="0" dirty="0"/>
              <a:t>Finally, we need a way to get our apps not to the app stores but also to the daily users &amp; the internal testers and also our monitoring our apps. That</a:t>
            </a:r>
            <a:r>
              <a:rPr lang="mr-IN" baseline="0" dirty="0"/>
              <a:t>’</a:t>
            </a:r>
            <a:r>
              <a:rPr lang="en-US" baseline="0" dirty="0"/>
              <a:t>s where the hockey apps comes in. </a:t>
            </a:r>
          </a:p>
          <a:p>
            <a:pPr marL="171450" indent="-171450">
              <a:buFont typeface="Arial" charset="0"/>
              <a:buChar char="•"/>
            </a:pPr>
            <a:r>
              <a:rPr lang="en-US" baseline="0" dirty="0"/>
              <a:t>A free tour from </a:t>
            </a:r>
            <a:r>
              <a:rPr lang="en-US" baseline="0" dirty="0" err="1"/>
              <a:t>Xamarin</a:t>
            </a:r>
            <a:r>
              <a:rPr lang="en-US" baseline="0" dirty="0"/>
              <a:t> &amp; Microsoft that may be to Distribute your apps for free through testers </a:t>
            </a:r>
            <a:r>
              <a:rPr lang="mr-IN" baseline="0" dirty="0"/>
              <a:t>–</a:t>
            </a:r>
            <a:r>
              <a:rPr lang="en-US" baseline="0" dirty="0"/>
              <a:t> Once they are released into a while. </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 11:10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t>
            </a:r>
            <a:r>
              <a:rPr lang="en-US" baseline="0" dirty="0"/>
              <a:t>o that really is </a:t>
            </a:r>
            <a:r>
              <a:rPr lang="en-US" baseline="0" dirty="0" err="1"/>
              <a:t>Xamarin</a:t>
            </a:r>
            <a:r>
              <a:rPr lang="en-US" baseline="0" dirty="0"/>
              <a:t> is a really a complete mobile solution from build, test, develop, distribute and monitor.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99540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S</a:t>
            </a:r>
            <a:r>
              <a:rPr lang="en-US" baseline="0" dirty="0"/>
              <a:t>o that really is </a:t>
            </a:r>
            <a:r>
              <a:rPr lang="en-US" baseline="0" dirty="0" err="1"/>
              <a:t>Xamarin</a:t>
            </a:r>
            <a:r>
              <a:rPr lang="en-US" baseline="0" dirty="0"/>
              <a:t> is a really a complete mobile solution from build, test, develop, distribute and monitor.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25622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building</a:t>
            </a:r>
            <a:r>
              <a:rPr lang="en-US" baseline="0" dirty="0"/>
              <a:t> our first app. </a:t>
            </a:r>
          </a:p>
          <a:p>
            <a:pPr marL="171450" indent="-171450">
              <a:buFont typeface="Arial" charset="0"/>
              <a:buChar char="•"/>
            </a:pPr>
            <a:r>
              <a:rPr lang="en-US" baseline="0" dirty="0"/>
              <a:t>Lets take a quick 10 to 15 minutes break and we will come back and take a look at </a:t>
            </a:r>
            <a:r>
              <a:rPr lang="en-US" baseline="0" dirty="0" err="1"/>
              <a:t>Xamarin.Forms</a:t>
            </a:r>
            <a:r>
              <a:rPr lang="en-US" baseline="0" dirty="0"/>
              <a:t>. </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2702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3805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Develop</a:t>
            </a:r>
            <a:r>
              <a:rPr lang="en-IN" baseline="0" dirty="0"/>
              <a:t> custom components using Xamarin.</a:t>
            </a:r>
          </a:p>
          <a:p>
            <a:pPr marL="171450" indent="-171450">
              <a:buFont typeface="Arial" panose="020B0604020202020204" pitchFamily="34" charset="0"/>
              <a:buChar char="•"/>
            </a:pPr>
            <a:r>
              <a:rPr lang="en-IN" baseline="0" dirty="0"/>
              <a:t>90+ control in Xamarin</a:t>
            </a:r>
          </a:p>
          <a:p>
            <a:pPr marL="171450" indent="-171450">
              <a:buFont typeface="Arial" panose="020B0604020202020204" pitchFamily="34" charset="0"/>
              <a:buChar char="•"/>
            </a:pPr>
            <a:r>
              <a:rPr lang="en-IN" baseline="0" dirty="0"/>
              <a:t>Our components target </a:t>
            </a:r>
            <a:r>
              <a:rPr lang="en-IN" baseline="0" dirty="0" err="1"/>
              <a:t>Xamarin.Android</a:t>
            </a:r>
            <a:r>
              <a:rPr lang="en-IN" baseline="0" dirty="0"/>
              <a:t>, </a:t>
            </a:r>
            <a:r>
              <a:rPr lang="en-IN" baseline="0" dirty="0" err="1"/>
              <a:t>Xamarin.iOS</a:t>
            </a:r>
            <a:r>
              <a:rPr lang="en-IN" baseline="0" dirty="0"/>
              <a:t> &amp; </a:t>
            </a:r>
            <a:r>
              <a:rPr lang="en-IN" baseline="0" dirty="0" err="1"/>
              <a:t>Xamarin.Forms</a:t>
            </a:r>
            <a:endParaRPr lang="en-IN"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73966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Ø"/>
            </a:pPr>
            <a:r>
              <a:rPr lang="en-US" dirty="0"/>
              <a:t>So</a:t>
            </a:r>
            <a:r>
              <a:rPr lang="en-US" baseline="0" dirty="0"/>
              <a:t> the first thing we are </a:t>
            </a:r>
            <a:r>
              <a:rPr lang="en-US" baseline="0" dirty="0" err="1"/>
              <a:t>gonna</a:t>
            </a:r>
            <a:r>
              <a:rPr lang="en-US" baseline="0" dirty="0"/>
              <a:t> talk about is the Native iOS &amp; Android development with </a:t>
            </a:r>
            <a:r>
              <a:rPr lang="en-US" baseline="0" dirty="0" err="1"/>
              <a:t>Xamarin</a:t>
            </a:r>
            <a:r>
              <a:rPr lang="en-US" baseline="0" dirty="0"/>
              <a:t>. </a:t>
            </a:r>
          </a:p>
          <a:p>
            <a:pPr marL="171450" indent="-171450">
              <a:buFont typeface="Wingdings" charset="2"/>
              <a:buChar char="Ø"/>
            </a:pPr>
            <a:r>
              <a:rPr lang="en-US" baseline="0" dirty="0"/>
              <a:t>So building using our C# and .NET skills to built &amp; craft Native </a:t>
            </a:r>
            <a:r>
              <a:rPr lang="en-US" baseline="0" dirty="0" err="1"/>
              <a:t>Anddroid</a:t>
            </a:r>
            <a:r>
              <a:rPr lang="en-US" baseline="0" dirty="0"/>
              <a:t> &amp; iOS apps with </a:t>
            </a:r>
            <a:r>
              <a:rPr lang="en-US" baseline="0" dirty="0" err="1"/>
              <a:t>Xamarin</a:t>
            </a:r>
            <a:r>
              <a:rPr lang="en-US" baseline="0" dirty="0"/>
              <a:t> C#.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2650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we know what we want </a:t>
            </a:r>
          </a:p>
          <a:p>
            <a:pPr marL="171450" indent="-171450">
              <a:buFont typeface="Arial" charset="0"/>
              <a:buChar char="•"/>
            </a:pPr>
            <a:r>
              <a:rPr lang="en-US" dirty="0"/>
              <a:t>How do we get there? </a:t>
            </a:r>
          </a:p>
          <a:p>
            <a:pPr marL="171450" indent="-171450">
              <a:buFont typeface="Arial"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Xamarin</a:t>
            </a:r>
            <a:r>
              <a:rPr lang="en-US" baseline="0" dirty="0"/>
              <a:t> enables you to build the shared C# mobile backend of your business objects of apps, models, </a:t>
            </a:r>
            <a:r>
              <a:rPr lang="en-US" baseline="0" dirty="0" err="1"/>
              <a:t>viewmodels</a:t>
            </a:r>
            <a:r>
              <a:rPr lang="en-US" baseline="0" dirty="0"/>
              <a:t>, rest service calls, SQL databases in .NET code that can run anywhere. </a:t>
            </a:r>
          </a:p>
          <a:p>
            <a:pPr marL="171450" indent="-171450">
              <a:buFont typeface="Arial" charset="0"/>
              <a:buChar char="•"/>
            </a:pPr>
            <a:r>
              <a:rPr lang="en-US" baseline="0" dirty="0" err="1"/>
              <a:t>Xamarin</a:t>
            </a:r>
            <a:r>
              <a:rPr lang="en-US" baseline="0" dirty="0"/>
              <a:t> allows you to develop Android &amp; iOS apps using C# at the same time, gives you all the tools to build to compile everything inside VS. </a:t>
            </a:r>
          </a:p>
          <a:p>
            <a:pPr marL="171450" indent="-171450">
              <a:buFont typeface="Arial" charset="0"/>
              <a:buChar char="•"/>
            </a:pPr>
            <a:r>
              <a:rPr lang="en-US" baseline="0" dirty="0"/>
              <a:t>100 % native API access and High performance on par to native. </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 you are a windows developer,</a:t>
            </a:r>
            <a:r>
              <a:rPr lang="en-US" baseline="0" dirty="0"/>
              <a:t> that the .NET runtime, .NET framework is running somewhere on some windows machine &amp; bundled into your application. </a:t>
            </a:r>
          </a:p>
          <a:p>
            <a:pPr marL="171450" indent="-171450">
              <a:buFont typeface="Arial" charset="0"/>
              <a:buChar char="•"/>
            </a:pPr>
            <a:r>
              <a:rPr lang="en-US" baseline="0" dirty="0"/>
              <a:t>When you </a:t>
            </a:r>
            <a:r>
              <a:rPr lang="en-US" baseline="0" dirty="0" err="1"/>
              <a:t>wanna</a:t>
            </a:r>
            <a:r>
              <a:rPr lang="en-US" baseline="0" dirty="0"/>
              <a:t> get platform specific APIs whether it is Windows 10, Windows Phone or ASP .NET, you can get those APIs of that platform.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9647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491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7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4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771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2774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2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325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0715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67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87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43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6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13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225620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838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66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49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402789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15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7056585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69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587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75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6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6809873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30988963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1.tiff"/><Relationship Id="rId5" Type="http://schemas.openxmlformats.org/officeDocument/2006/relationships/image" Target="../media/image20.png"/><Relationship Id="rId10" Type="http://schemas.openxmlformats.org/officeDocument/2006/relationships/image" Target="../media/image17.emf"/><Relationship Id="rId4" Type="http://schemas.openxmlformats.org/officeDocument/2006/relationships/image" Target="../media/image19.png"/><Relationship Id="rId9" Type="http://schemas.openxmlformats.org/officeDocument/2006/relationships/image" Target="../media/image16.emf"/></Relationships>
</file>

<file path=ppt/slides/_rels/slide1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3.png"/><Relationship Id="rId7"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5.tif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35.xml"/><Relationship Id="rId16" Type="http://schemas.openxmlformats.org/officeDocument/2006/relationships/image" Target="../media/image70.emf"/><Relationship Id="rId1" Type="http://schemas.openxmlformats.org/officeDocument/2006/relationships/slideLayout" Target="../slideLayouts/slideLayout31.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s>
</file>

<file path=ppt/slides/_rels/slide36.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36.xml"/><Relationship Id="rId16" Type="http://schemas.openxmlformats.org/officeDocument/2006/relationships/image" Target="../media/image70.emf"/><Relationship Id="rId1" Type="http://schemas.openxmlformats.org/officeDocument/2006/relationships/slideLayout" Target="../slideLayouts/slideLayout28.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s>
</file>

<file path=ppt/slides/_rels/slide37.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s://www.linkedin.com/in/hari-krishnan-304a0272" TargetMode="External"/><Relationship Id="rId4" Type="http://schemas.openxmlformats.org/officeDocument/2006/relationships/hyperlink" Target="mailto:nharishkrish@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Android – 100% API 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b="1" dirty="0">
                <a:solidFill>
                  <a:schemeClr val="bg1"/>
                </a:solidFill>
              </a:rPr>
              <a:t>Building User Interfaces</a:t>
            </a:r>
            <a:endParaRPr lang="en-US" sz="4799" b="1" dirty="0">
              <a:solidFill>
                <a:schemeClr val="bg1"/>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876135" y="392077"/>
            <a:ext cx="7693105" cy="4017109"/>
          </a:xfrm>
          <a:prstGeom prst="rect">
            <a:avLst/>
          </a:prstGeom>
        </p:spPr>
      </p:pic>
      <p:pic>
        <p:nvPicPr>
          <p:cNvPr id="8" name="Picture 7"/>
          <p:cNvPicPr>
            <a:picLocks noChangeAspect="1"/>
          </p:cNvPicPr>
          <p:nvPr/>
        </p:nvPicPr>
        <p:blipFill>
          <a:blip r:embed="rId4"/>
          <a:stretch>
            <a:fillRect/>
          </a:stretch>
        </p:blipFill>
        <p:spPr>
          <a:xfrm>
            <a:off x="4912480" y="1213174"/>
            <a:ext cx="4151689" cy="4218116"/>
          </a:xfrm>
          <a:prstGeom prst="rect">
            <a:avLst/>
          </a:prstGeom>
        </p:spPr>
      </p:pic>
      <p:pic>
        <p:nvPicPr>
          <p:cNvPr id="17" name="Picture 16"/>
          <p:cNvPicPr>
            <a:picLocks noChangeAspect="1"/>
          </p:cNvPicPr>
          <p:nvPr/>
        </p:nvPicPr>
        <p:blipFill>
          <a:blip r:embed="rId5"/>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b="1" dirty="0">
                <a:solidFill>
                  <a:schemeClr val="bg1"/>
                </a:solidFill>
              </a:rPr>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bg1"/>
                </a:solidFill>
                <a:latin typeface="+mn-lt"/>
              </a:rPr>
              <a:t>3 Native User Interfaces</a:t>
            </a:r>
          </a:p>
          <a:p>
            <a:pPr algn="ctr">
              <a:lnSpc>
                <a:spcPct val="100000"/>
              </a:lnSpc>
            </a:pPr>
            <a:r>
              <a:rPr lang="en-US" sz="2600">
                <a:solidFill>
                  <a:schemeClr val="bg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chemeClr val="bg1"/>
                </a:solidFill>
                <a:latin typeface="Segoe UI Light"/>
              </a:rPr>
              <a:t>Shared C# Logic</a:t>
            </a:r>
          </a:p>
        </p:txBody>
      </p:sp>
      <p:pic>
        <p:nvPicPr>
          <p:cNvPr id="16" name="Picture 15"/>
          <p:cNvPicPr>
            <a:picLocks noChangeAspect="1"/>
          </p:cNvPicPr>
          <p:nvPr/>
        </p:nvPicPr>
        <p:blipFill>
          <a:blip r:embed="rId6"/>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6"/>
          <a:srcRect l="61656"/>
          <a:stretch/>
        </p:blipFill>
        <p:spPr>
          <a:xfrm>
            <a:off x="9461601" y="3185376"/>
            <a:ext cx="1734129" cy="3713239"/>
          </a:xfrm>
          <a:prstGeom prst="rect">
            <a:avLst/>
          </a:prstGeom>
        </p:spPr>
      </p:pic>
      <p:pic>
        <p:nvPicPr>
          <p:cNvPr id="4" name="Picture 3"/>
          <p:cNvPicPr>
            <a:picLocks noChangeAspect="1"/>
          </p:cNvPicPr>
          <p:nvPr/>
        </p:nvPicPr>
        <p:blipFill>
          <a:blip r:embed="rId7"/>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Xamarin.Forms</a:t>
            </a:r>
            <a:r>
              <a:rPr lang="en-US" b="1" dirty="0">
                <a:solidFill>
                  <a:schemeClr val="bg1"/>
                </a:solidFill>
              </a:rPr>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bg1"/>
                </a:solidFill>
                <a:latin typeface="+mn-lt"/>
              </a:rPr>
              <a:t>Shared User Interface</a:t>
            </a:r>
          </a:p>
          <a:p>
            <a:pPr algn="ctr">
              <a:lnSpc>
                <a:spcPct val="100000"/>
              </a:lnSpc>
            </a:pPr>
            <a:r>
              <a:rPr lang="en-US" sz="2600">
                <a:solidFill>
                  <a:schemeClr val="bg1"/>
                </a:solidFill>
                <a:latin typeface="+mn-lt"/>
              </a:rPr>
              <a:t>Shared App Logic</a:t>
            </a:r>
            <a:endParaRPr lang="en-US" sz="2600">
              <a:solidFill>
                <a:schemeClr val="bg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chemeClr val="bg1"/>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chemeClr val="bg1"/>
                  </a:solidFill>
                </a:rPr>
                <a:t>Shared UI Code</a:t>
              </a:r>
            </a:p>
          </p:txBody>
        </p:sp>
      </p:grpSp>
      <p:pic>
        <p:nvPicPr>
          <p:cNvPr id="3" name="Picture 2"/>
          <p:cNvPicPr>
            <a:picLocks noChangeAspect="1"/>
          </p:cNvPicPr>
          <p:nvPr/>
        </p:nvPicPr>
        <p:blipFill>
          <a:blip r:embed="rId3"/>
          <a:stretch>
            <a:fillRect/>
          </a:stretch>
        </p:blipFill>
        <p:spPr>
          <a:xfrm>
            <a:off x="7925011" y="221127"/>
            <a:ext cx="4735002" cy="4527326"/>
          </a:xfrm>
          <a:prstGeom prst="rect">
            <a:avLst/>
          </a:prstGeom>
        </p:spPr>
      </p:pic>
      <p:pic>
        <p:nvPicPr>
          <p:cNvPr id="6" name="Picture 5"/>
          <p:cNvPicPr>
            <a:picLocks noChangeAspect="1"/>
          </p:cNvPicPr>
          <p:nvPr/>
        </p:nvPicPr>
        <p:blipFill>
          <a:blip r:embed="rId4"/>
          <a:stretch>
            <a:fillRect/>
          </a:stretch>
        </p:blipFill>
        <p:spPr>
          <a:xfrm>
            <a:off x="5942319" y="1188442"/>
            <a:ext cx="2777011" cy="2820935"/>
          </a:xfrm>
          <a:prstGeom prst="rect">
            <a:avLst/>
          </a:prstGeom>
        </p:spPr>
      </p:pic>
      <p:pic>
        <p:nvPicPr>
          <p:cNvPr id="33" name="Picture 32"/>
          <p:cNvPicPr>
            <a:picLocks noChangeAspect="1"/>
          </p:cNvPicPr>
          <p:nvPr/>
        </p:nvPicPr>
        <p:blipFill>
          <a:blip r:embed="rId5"/>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Code sharing stats</a:t>
            </a:r>
          </a:p>
        </p:txBody>
      </p:sp>
      <p:sp>
        <p:nvSpPr>
          <p:cNvPr id="91" name="TextBox 90"/>
          <p:cNvSpPr txBox="1"/>
          <p:nvPr/>
        </p:nvSpPr>
        <p:spPr>
          <a:xfrm>
            <a:off x="6002969" y="4510150"/>
            <a:ext cx="1218855" cy="414353"/>
          </a:xfrm>
          <a:prstGeom prst="rect">
            <a:avLst/>
          </a:prstGeom>
          <a:noFill/>
          <a:ln>
            <a:noFill/>
          </a:ln>
        </p:spPr>
        <p:txBody>
          <a:bodyPr wrap="square" rtlCol="0">
            <a:spAutoFit/>
          </a:bodyPr>
          <a:lstStyle/>
          <a:p>
            <a:pPr algn="r" defTabSz="621578"/>
            <a:r>
              <a:rPr lang="en-US" sz="2040" dirty="0">
                <a:solidFill>
                  <a:schemeClr val="bg1"/>
                </a:solidFill>
              </a:rPr>
              <a:t>Mac</a:t>
            </a:r>
          </a:p>
        </p:txBody>
      </p:sp>
      <p:sp>
        <p:nvSpPr>
          <p:cNvPr id="92" name="TextBox 91"/>
          <p:cNvSpPr txBox="1"/>
          <p:nvPr/>
        </p:nvSpPr>
        <p:spPr>
          <a:xfrm>
            <a:off x="6028362" y="3234334"/>
            <a:ext cx="1218855" cy="414353"/>
          </a:xfrm>
          <a:prstGeom prst="rect">
            <a:avLst/>
          </a:prstGeom>
          <a:noFill/>
          <a:ln>
            <a:noFill/>
          </a:ln>
        </p:spPr>
        <p:txBody>
          <a:bodyPr wrap="square" rtlCol="0">
            <a:spAutoFit/>
          </a:bodyPr>
          <a:lstStyle/>
          <a:p>
            <a:pPr algn="r" defTabSz="621578"/>
            <a:r>
              <a:rPr lang="en-US" sz="2040" dirty="0">
                <a:solidFill>
                  <a:schemeClr val="bg1"/>
                </a:solidFill>
              </a:rPr>
              <a:t>iOS</a:t>
            </a:r>
          </a:p>
        </p:txBody>
      </p:sp>
      <p:sp>
        <p:nvSpPr>
          <p:cNvPr id="93" name="TextBox 92"/>
          <p:cNvSpPr txBox="1"/>
          <p:nvPr/>
        </p:nvSpPr>
        <p:spPr>
          <a:xfrm>
            <a:off x="6028362" y="1958519"/>
            <a:ext cx="1218855" cy="414353"/>
          </a:xfrm>
          <a:prstGeom prst="rect">
            <a:avLst/>
          </a:prstGeom>
          <a:noFill/>
          <a:ln>
            <a:noFill/>
          </a:ln>
        </p:spPr>
        <p:txBody>
          <a:bodyPr wrap="square" rtlCol="0">
            <a:spAutoFit/>
          </a:bodyPr>
          <a:lstStyle/>
          <a:p>
            <a:pPr algn="r" defTabSz="621578"/>
            <a:r>
              <a:rPr lang="en-US" sz="2040" dirty="0">
                <a:solidFill>
                  <a:schemeClr val="bg1"/>
                </a:solidFill>
              </a:rPr>
              <a:t>Android</a:t>
            </a:r>
          </a:p>
        </p:txBody>
      </p:sp>
      <p:sp>
        <p:nvSpPr>
          <p:cNvPr id="95" name="TextBox 94"/>
          <p:cNvSpPr txBox="1"/>
          <p:nvPr/>
        </p:nvSpPr>
        <p:spPr>
          <a:xfrm>
            <a:off x="5190399" y="5818223"/>
            <a:ext cx="1955246" cy="414353"/>
          </a:xfrm>
          <a:prstGeom prst="rect">
            <a:avLst/>
          </a:prstGeom>
          <a:noFill/>
          <a:ln>
            <a:noFill/>
          </a:ln>
        </p:spPr>
        <p:txBody>
          <a:bodyPr wrap="square" rtlCol="0">
            <a:spAutoFit/>
          </a:bodyPr>
          <a:lstStyle/>
          <a:p>
            <a:pPr algn="r" defTabSz="621578"/>
            <a:r>
              <a:rPr lang="en-US" sz="2040" dirty="0">
                <a:solidFill>
                  <a:schemeClr val="bg1"/>
                </a:solidFill>
              </a:rPr>
              <a:t>Windows</a:t>
            </a:r>
          </a:p>
        </p:txBody>
      </p:sp>
      <p:grpSp>
        <p:nvGrpSpPr>
          <p:cNvPr id="96" name="Group 95"/>
          <p:cNvGrpSpPr/>
          <p:nvPr/>
        </p:nvGrpSpPr>
        <p:grpSpPr>
          <a:xfrm>
            <a:off x="4111204" y="752360"/>
            <a:ext cx="7186553" cy="5941914"/>
            <a:chOff x="834468" y="525462"/>
            <a:chExt cx="7188588" cy="5943600"/>
          </a:xfrm>
        </p:grpSpPr>
        <p:sp>
          <p:nvSpPr>
            <p:cNvPr id="36" name="TextBox 35"/>
            <p:cNvSpPr txBox="1"/>
            <p:nvPr/>
          </p:nvSpPr>
          <p:spPr>
            <a:xfrm>
              <a:off x="4541837" y="537918"/>
              <a:ext cx="981075" cy="376922"/>
            </a:xfrm>
            <a:prstGeom prst="rect">
              <a:avLst/>
            </a:prstGeom>
            <a:noFill/>
            <a:ln>
              <a:noFill/>
            </a:ln>
          </p:spPr>
          <p:txBody>
            <a:bodyPr wrap="square" rtlCol="0">
              <a:spAutoFit/>
            </a:bodyPr>
            <a:lstStyle/>
            <a:p>
              <a:pPr algn="ctr" defTabSz="621578"/>
              <a:r>
                <a:rPr lang="en-US" sz="1801" dirty="0" err="1">
                  <a:solidFill>
                    <a:schemeClr val="bg1"/>
                  </a:solidFill>
                </a:rPr>
                <a:t>iCircuit</a:t>
              </a:r>
              <a:endParaRPr lang="en-US" sz="1801" dirty="0">
                <a:solidFill>
                  <a:schemeClr val="bg1"/>
                </a:solidFill>
              </a:endParaRPr>
            </a:p>
          </p:txBody>
        </p:sp>
        <p:sp>
          <p:nvSpPr>
            <p:cNvPr id="37" name="TextBox 36"/>
            <p:cNvSpPr txBox="1"/>
            <p:nvPr/>
          </p:nvSpPr>
          <p:spPr>
            <a:xfrm>
              <a:off x="6232354" y="525462"/>
              <a:ext cx="1524000" cy="376922"/>
            </a:xfrm>
            <a:prstGeom prst="rect">
              <a:avLst/>
            </a:prstGeom>
            <a:noFill/>
            <a:ln>
              <a:noFill/>
            </a:ln>
          </p:spPr>
          <p:txBody>
            <a:bodyPr wrap="square" rtlCol="0">
              <a:spAutoFit/>
            </a:bodyPr>
            <a:lstStyle/>
            <a:p>
              <a:pPr algn="ctr" defTabSz="621578"/>
              <a:r>
                <a:rPr lang="en-US" sz="1801" dirty="0">
                  <a:solidFill>
                    <a:schemeClr val="bg1"/>
                  </a:solidFill>
                </a:rPr>
                <a:t>Touch Draw</a:t>
              </a:r>
            </a:p>
          </p:txBody>
        </p:sp>
        <p:graphicFrame>
          <p:nvGraphicFramePr>
            <p:cNvPr id="53" name="Chart 52"/>
            <p:cNvGraphicFramePr/>
            <p:nvPr>
              <p:extLst/>
            </p:nvPr>
          </p:nvGraphicFramePr>
          <p:xfrm>
            <a:off x="4008438" y="1035375"/>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035375"/>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834468" y="3033334"/>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cxnSp>
        <p:nvCxnSpPr>
          <p:cNvPr id="6" name="Straight Connector 5"/>
          <p:cNvCxnSpPr/>
          <p:nvPr/>
        </p:nvCxnSpPr>
        <p:spPr>
          <a:xfrm>
            <a:off x="5571293" y="5323061"/>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1293" y="4018315"/>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1293" y="2703857"/>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10091824" y="5899807"/>
            <a:ext cx="355045" cy="350093"/>
          </a:xfrm>
          <a:custGeom>
            <a:avLst/>
            <a:gdLst>
              <a:gd name="T0" fmla="*/ 548 w 3873"/>
              <a:gd name="T1" fmla="*/ 0 h 3819"/>
              <a:gd name="T2" fmla="*/ 1952 w 3873"/>
              <a:gd name="T3" fmla="*/ 1397 h 3819"/>
              <a:gd name="T4" fmla="*/ 3325 w 3873"/>
              <a:gd name="T5" fmla="*/ 0 h 3819"/>
              <a:gd name="T6" fmla="*/ 3801 w 3873"/>
              <a:gd name="T7" fmla="*/ 545 h 3819"/>
              <a:gd name="T8" fmla="*/ 2454 w 3873"/>
              <a:gd name="T9" fmla="*/ 1899 h 3819"/>
              <a:gd name="T10" fmla="*/ 3873 w 3873"/>
              <a:gd name="T11" fmla="*/ 3311 h 3819"/>
              <a:gd name="T12" fmla="*/ 3325 w 3873"/>
              <a:gd name="T13" fmla="*/ 3819 h 3819"/>
              <a:gd name="T14" fmla="*/ 1928 w 3873"/>
              <a:gd name="T15" fmla="*/ 2430 h 3819"/>
              <a:gd name="T16" fmla="*/ 548 w 3873"/>
              <a:gd name="T17" fmla="*/ 3819 h 3819"/>
              <a:gd name="T18" fmla="*/ 72 w 3873"/>
              <a:gd name="T19" fmla="*/ 3311 h 3819"/>
              <a:gd name="T20" fmla="*/ 1426 w 3873"/>
              <a:gd name="T21" fmla="*/ 1931 h 3819"/>
              <a:gd name="T22" fmla="*/ 0 w 3873"/>
              <a:gd name="T23" fmla="*/ 510 h 3819"/>
              <a:gd name="T24" fmla="*/ 548 w 3873"/>
              <a:gd name="T25" fmla="*/ 0 h 3819"/>
              <a:gd name="T26" fmla="*/ 548 w 3873"/>
              <a:gd name="T27" fmla="*/ 0 h 3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3" h="3819">
                <a:moveTo>
                  <a:pt x="548" y="0"/>
                </a:moveTo>
                <a:lnTo>
                  <a:pt x="1952" y="1397"/>
                </a:lnTo>
                <a:lnTo>
                  <a:pt x="3325" y="0"/>
                </a:lnTo>
                <a:lnTo>
                  <a:pt x="3801" y="545"/>
                </a:lnTo>
                <a:lnTo>
                  <a:pt x="2454" y="1899"/>
                </a:lnTo>
                <a:lnTo>
                  <a:pt x="3873" y="3311"/>
                </a:lnTo>
                <a:lnTo>
                  <a:pt x="3325" y="3819"/>
                </a:lnTo>
                <a:lnTo>
                  <a:pt x="1928" y="2430"/>
                </a:lnTo>
                <a:lnTo>
                  <a:pt x="548" y="3819"/>
                </a:lnTo>
                <a:lnTo>
                  <a:pt x="72" y="3311"/>
                </a:lnTo>
                <a:lnTo>
                  <a:pt x="1426" y="1931"/>
                </a:lnTo>
                <a:lnTo>
                  <a:pt x="0" y="510"/>
                </a:lnTo>
                <a:lnTo>
                  <a:pt x="548" y="0"/>
                </a:lnTo>
                <a:lnTo>
                  <a:pt x="548" y="0"/>
                </a:lnTo>
                <a:close/>
              </a:path>
            </a:pathLst>
          </a:custGeom>
          <a:solidFill>
            <a:srgbClr val="505050"/>
          </a:solidFill>
          <a:ln>
            <a:noFill/>
          </a:ln>
        </p:spPr>
        <p:txBody>
          <a:bodyPr vert="horz" wrap="square" lIns="46623" tIns="23312" rIns="46623" bIns="23312" numCol="1" anchor="t" anchorCtr="0" compatLnSpc="1">
            <a:prstTxWarp prst="textNoShape">
              <a:avLst/>
            </a:prstTxWarp>
          </a:bodyPr>
          <a:lstStyle/>
          <a:p>
            <a:endParaRPr lang="en-US" sz="918">
              <a:solidFill>
                <a:schemeClr val="bg1"/>
              </a:solidFill>
            </a:endParaRPr>
          </a:p>
        </p:txBody>
      </p:sp>
    </p:spTree>
    <p:extLst>
      <p:ext uri="{BB962C8B-B14F-4D97-AF65-F5344CB8AC3E}">
        <p14:creationId xmlns:p14="http://schemas.microsoft.com/office/powerpoint/2010/main" val="11768573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Native Performance</a:t>
            </a:r>
          </a:p>
        </p:txBody>
      </p:sp>
      <p:sp>
        <p:nvSpPr>
          <p:cNvPr id="3" name="Text Placeholder 2"/>
          <p:cNvSpPr>
            <a:spLocks noGrp="1"/>
          </p:cNvSpPr>
          <p:nvPr>
            <p:ph type="body" sz="quarter" idx="10"/>
          </p:nvPr>
        </p:nvSpPr>
        <p:spPr>
          <a:xfrm>
            <a:off x="656427" y="4668606"/>
            <a:ext cx="5485621" cy="1471172"/>
          </a:xfrm>
        </p:spPr>
        <p:txBody>
          <a:bodyPr/>
          <a:lstStyle/>
          <a:p>
            <a:pPr lvl="1">
              <a:lnSpc>
                <a:spcPct val="110000"/>
              </a:lnSpc>
              <a:spcBef>
                <a:spcPts val="1224"/>
              </a:spcBef>
            </a:pPr>
            <a:r>
              <a:rPr lang="en-US" sz="2800" b="1" dirty="0" err="1">
                <a:solidFill>
                  <a:schemeClr val="accent6">
                    <a:lumMod val="40000"/>
                    <a:lumOff val="60000"/>
                  </a:schemeClr>
                </a:solidFill>
                <a:cs typeface="Segoe UI" panose="020B0502040204020203" pitchFamily="34" charset="0"/>
              </a:rPr>
              <a:t>Xamarin.iOS</a:t>
            </a:r>
            <a:r>
              <a:rPr lang="en-US" sz="2400" dirty="0">
                <a:solidFill>
                  <a:schemeClr val="tx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does full Ahead Of Time (AOT) compilation to produce an ARM binary for Apple’s App Store</a:t>
            </a:r>
            <a:r>
              <a:rPr lang="en-US" sz="2400" dirty="0">
                <a:solidFill>
                  <a:schemeClr val="tx1"/>
                </a:solidFill>
                <a:latin typeface="+mj-lt"/>
                <a:cs typeface="Segoe UI" panose="020B0502040204020203" pitchFamily="34" charset="0"/>
              </a:rPr>
              <a:t>.</a:t>
            </a:r>
          </a:p>
        </p:txBody>
      </p:sp>
      <p:sp>
        <p:nvSpPr>
          <p:cNvPr id="4" name="Text Placeholder 3"/>
          <p:cNvSpPr>
            <a:spLocks noGrp="1"/>
          </p:cNvSpPr>
          <p:nvPr>
            <p:ph type="body" sz="quarter" idx="11"/>
          </p:nvPr>
        </p:nvSpPr>
        <p:spPr>
          <a:xfrm>
            <a:off x="6370616" y="4668606"/>
            <a:ext cx="5485621" cy="1471172"/>
          </a:xfrm>
        </p:spPr>
        <p:txBody>
          <a:bodyPr/>
          <a:lstStyle/>
          <a:p>
            <a:pPr marL="230143" lvl="1" defTabSz="456923">
              <a:lnSpc>
                <a:spcPct val="110000"/>
              </a:lnSpc>
              <a:defRPr/>
            </a:pPr>
            <a:r>
              <a:rPr lang="en-US" sz="2800" b="1"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b="1" dirty="0">
                <a:solidFill>
                  <a:srgbClr val="6FBD23"/>
                </a:solidFill>
              </a:rPr>
              <a:t>✓</a:t>
            </a:r>
            <a:r>
              <a:rPr lang="en-US" sz="5999" b="1" dirty="0">
                <a:solidFill>
                  <a:srgbClr val="2DB1DD"/>
                </a:solidFill>
              </a:rPr>
              <a:t>Always Up-to-Date</a:t>
            </a:r>
            <a:endParaRPr lang="en-US" sz="5999" b="1" dirty="0"/>
          </a:p>
        </p:txBody>
      </p:sp>
      <p:sp>
        <p:nvSpPr>
          <p:cNvPr id="14" name="Text Placeholder 7"/>
          <p:cNvSpPr>
            <a:spLocks noGrp="1"/>
          </p:cNvSpPr>
          <p:nvPr>
            <p:ph type="body" sz="quarter" idx="10"/>
          </p:nvPr>
        </p:nvSpPr>
        <p:spPr>
          <a:xfrm>
            <a:off x="7970589" y="4069476"/>
            <a:ext cx="3810248" cy="2634567"/>
          </a:xfrm>
        </p:spPr>
        <p:txBody>
          <a:bodyPr/>
          <a:lstStyle/>
          <a:p>
            <a:pPr marL="0" indent="0">
              <a:lnSpc>
                <a:spcPct val="70000"/>
              </a:lnSpc>
              <a:buNone/>
            </a:pPr>
            <a:r>
              <a:rPr lang="en-US" sz="2800" b="1" dirty="0">
                <a:solidFill>
                  <a:schemeClr val="bg1"/>
                </a:solidFill>
                <a:latin typeface="+mn-lt"/>
              </a:rPr>
              <a:t>Full support for:</a:t>
            </a:r>
          </a:p>
          <a:p>
            <a:pPr>
              <a:lnSpc>
                <a:spcPct val="70000"/>
              </a:lnSpc>
              <a:buFont typeface="Arial"/>
              <a:buChar char="•"/>
            </a:pPr>
            <a:r>
              <a:rPr lang="en-US" sz="2000" dirty="0">
                <a:solidFill>
                  <a:schemeClr val="bg1"/>
                </a:solidFill>
                <a:latin typeface="+mn-lt"/>
              </a:rPr>
              <a:t>Apple Watch</a:t>
            </a:r>
          </a:p>
          <a:p>
            <a:pPr>
              <a:lnSpc>
                <a:spcPct val="70000"/>
              </a:lnSpc>
              <a:buFont typeface="Arial"/>
              <a:buChar char="•"/>
            </a:pPr>
            <a:r>
              <a:rPr lang="en-US" sz="2000" dirty="0">
                <a:solidFill>
                  <a:schemeClr val="bg1"/>
                </a:solidFill>
                <a:latin typeface="+mn-lt"/>
              </a:rPr>
              <a:t>Android Wear</a:t>
            </a:r>
          </a:p>
          <a:p>
            <a:pPr>
              <a:lnSpc>
                <a:spcPct val="70000"/>
              </a:lnSpc>
              <a:buFont typeface="Arial"/>
              <a:buChar char="•"/>
            </a:pPr>
            <a:r>
              <a:rPr lang="en-US" sz="2000" dirty="0">
                <a:solidFill>
                  <a:schemeClr val="bg1"/>
                </a:solidFill>
                <a:latin typeface="+mn-lt"/>
              </a:rPr>
              <a:t>Amazon Fire TV</a:t>
            </a:r>
          </a:p>
          <a:p>
            <a:pPr>
              <a:lnSpc>
                <a:spcPct val="70000"/>
              </a:lnSpc>
              <a:buFont typeface="Arial"/>
              <a:buChar char="•"/>
            </a:pPr>
            <a:r>
              <a:rPr lang="en-US" sz="2000" dirty="0">
                <a:solidFill>
                  <a:schemeClr val="bg1"/>
                </a:solidFill>
                <a:latin typeface="+mn-lt"/>
              </a:rPr>
              <a:t>Google Glass</a:t>
            </a:r>
          </a:p>
          <a:p>
            <a:pPr>
              <a:lnSpc>
                <a:spcPct val="70000"/>
              </a:lnSpc>
              <a:buFont typeface="Arial"/>
              <a:buChar char="•"/>
            </a:pPr>
            <a:r>
              <a:rPr lang="en-US" sz="2000" dirty="0">
                <a:solidFill>
                  <a:schemeClr val="bg1"/>
                </a:solidFill>
                <a:latin typeface="+mn-lt"/>
              </a:rPr>
              <a:t>and much more</a:t>
            </a:r>
          </a:p>
        </p:txBody>
      </p:sp>
      <p:sp>
        <p:nvSpPr>
          <p:cNvPr id="7" name="Text Placeholder 7"/>
          <p:cNvSpPr>
            <a:spLocks noGrp="1"/>
          </p:cNvSpPr>
          <p:nvPr>
            <p:ph type="body" sz="quarter" idx="11"/>
          </p:nvPr>
        </p:nvSpPr>
        <p:spPr>
          <a:xfrm>
            <a:off x="7970589" y="982662"/>
            <a:ext cx="3810248" cy="3003899"/>
          </a:xfrm>
        </p:spPr>
        <p:txBody>
          <a:bodyPr/>
          <a:lstStyle/>
          <a:p>
            <a:pPr marL="0" indent="0">
              <a:lnSpc>
                <a:spcPct val="70000"/>
              </a:lnSpc>
              <a:buNone/>
            </a:pPr>
            <a:r>
              <a:rPr lang="en-US" sz="2800" b="1" dirty="0">
                <a:solidFill>
                  <a:schemeClr val="bg1"/>
                </a:solidFill>
                <a:latin typeface="+mn-lt"/>
              </a:rPr>
              <a:t>Same-day support:</a:t>
            </a:r>
          </a:p>
          <a:p>
            <a:pPr>
              <a:lnSpc>
                <a:spcPct val="70000"/>
              </a:lnSpc>
            </a:pPr>
            <a:r>
              <a:rPr lang="en-US" sz="2000" dirty="0">
                <a:solidFill>
                  <a:schemeClr val="bg1"/>
                </a:solidFill>
                <a:latin typeface="+mn-lt"/>
              </a:rPr>
              <a:t>iOS 5</a:t>
            </a:r>
          </a:p>
          <a:p>
            <a:pPr>
              <a:lnSpc>
                <a:spcPct val="70000"/>
              </a:lnSpc>
            </a:pPr>
            <a:r>
              <a:rPr lang="en-US" sz="2000" dirty="0">
                <a:solidFill>
                  <a:schemeClr val="bg1"/>
                </a:solidFill>
                <a:latin typeface="+mn-lt"/>
              </a:rPr>
              <a:t>iOS 6</a:t>
            </a:r>
          </a:p>
          <a:p>
            <a:pPr>
              <a:lnSpc>
                <a:spcPct val="70000"/>
              </a:lnSpc>
            </a:pPr>
            <a:r>
              <a:rPr lang="en-US" sz="2000" dirty="0">
                <a:solidFill>
                  <a:schemeClr val="bg1"/>
                </a:solidFill>
                <a:latin typeface="+mn-lt"/>
              </a:rPr>
              <a:t>iOS 7</a:t>
            </a:r>
          </a:p>
          <a:p>
            <a:pPr>
              <a:lnSpc>
                <a:spcPct val="70000"/>
              </a:lnSpc>
            </a:pPr>
            <a:r>
              <a:rPr lang="en-US" sz="2000" dirty="0">
                <a:solidFill>
                  <a:schemeClr val="bg1"/>
                </a:solidFill>
                <a:latin typeface="+mn-lt"/>
              </a:rPr>
              <a:t>iOS 8</a:t>
            </a:r>
          </a:p>
          <a:p>
            <a:pPr>
              <a:lnSpc>
                <a:spcPct val="70000"/>
              </a:lnSpc>
            </a:pPr>
            <a:r>
              <a:rPr lang="en-US" sz="2000" dirty="0">
                <a:solidFill>
                  <a:schemeClr val="bg1"/>
                </a:solidFill>
                <a:latin typeface="+mn-lt"/>
              </a:rPr>
              <a:t>iOS 9</a:t>
            </a:r>
          </a:p>
          <a:p>
            <a:pPr>
              <a:lnSpc>
                <a:spcPct val="70000"/>
              </a:lnSpc>
            </a:pPr>
            <a:r>
              <a:rPr lang="en-US" sz="2000" dirty="0">
                <a:solidFill>
                  <a:schemeClr val="bg1"/>
                </a:solidFill>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4000" dirty="0">
                <a:solidFill>
                  <a:schemeClr val="bg1"/>
                </a:solidFill>
              </a:rPr>
              <a:t>Anything you can do in Objective-C, Swift, or Java</a:t>
            </a:r>
            <a:br>
              <a:rPr lang="en-US" sz="4000" dirty="0">
                <a:solidFill>
                  <a:schemeClr val="bg1"/>
                </a:solidFill>
              </a:rPr>
            </a:br>
            <a:r>
              <a:rPr lang="en-US" sz="4000" dirty="0">
                <a:solidFill>
                  <a:schemeClr val="bg1"/>
                </a:solidFill>
              </a:rPr>
              <a:t>can be done </a:t>
            </a:r>
            <a:r>
              <a:rPr lang="en-US" sz="4000" dirty="0">
                <a:solidFill>
                  <a:schemeClr val="bg1"/>
                </a:solidFill>
                <a:latin typeface="+mn-lt"/>
              </a:rPr>
              <a:t>in </a:t>
            </a:r>
            <a:r>
              <a:rPr lang="en-US" sz="4400" dirty="0">
                <a:solidFill>
                  <a:schemeClr val="bg1"/>
                </a:solidFill>
                <a:latin typeface="+mn-lt"/>
              </a:rPr>
              <a:t>C# with Xamarin</a:t>
            </a:r>
            <a:r>
              <a:rPr lang="en-US" sz="4000" dirty="0">
                <a:solidFill>
                  <a:schemeClr val="bg1"/>
                </a:solidFill>
              </a:rPr>
              <a:t>.</a:t>
            </a:r>
          </a:p>
        </p:txBody>
      </p:sp>
      <p:grpSp>
        <p:nvGrpSpPr>
          <p:cNvPr id="7" name="Group 6"/>
          <p:cNvGrpSpPr/>
          <p:nvPr/>
        </p:nvGrpSpPr>
        <p:grpSpPr>
          <a:xfrm>
            <a:off x="2327352" y="2095700"/>
            <a:ext cx="8172952" cy="4537977"/>
            <a:chOff x="2961799" y="2095500"/>
            <a:chExt cx="8174111" cy="4538621"/>
          </a:xfrm>
          <a:noFill/>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a:grpFill/>
            <a:ln>
              <a:solidFill>
                <a:schemeClr val="tx1">
                  <a:lumMod val="40000"/>
                  <a:lumOff val="6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a:grpFill/>
            <a:ln>
              <a:gradFill flip="none" rotWithShape="1">
                <a:gsLst>
                  <a:gs pos="34000">
                    <a:schemeClr val="bg1"/>
                  </a:gs>
                  <a:gs pos="71000">
                    <a:schemeClr val="tx1">
                      <a:lumMod val="60000"/>
                      <a:lumOff val="40000"/>
                    </a:schemeClr>
                  </a:gs>
                  <a:gs pos="100000">
                    <a:schemeClr val="tx1">
                      <a:lumMod val="75000"/>
                    </a:schemeClr>
                  </a:gs>
                </a:gsLst>
                <a:path path="circle">
                  <a:fillToRect r="100000" b="100000"/>
                </a:path>
                <a:tileRect l="-100000" t="-100000"/>
              </a:gradFill>
            </a:ln>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503237" y="426508"/>
            <a:ext cx="11477881" cy="116575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527" y="1592536"/>
            <a:ext cx="2290336" cy="7771296"/>
          </a:xfrm>
          <a:prstGeom prst="rect">
            <a:avLst/>
          </a:prstGeom>
        </p:spPr>
      </p:pic>
      <p:cxnSp>
        <p:nvCxnSpPr>
          <p:cNvPr id="9" name="Straight Connector 8">
            <a:extLst>
              <a:ext uri="{FF2B5EF4-FFF2-40B4-BE49-F238E27FC236}">
                <a16:creationId xmlns:a16="http://schemas.microsoft.com/office/drawing/2014/main" id="{48F93D14-6D3D-4803-889B-1AEA9F4117CE}"/>
              </a:ext>
            </a:extLst>
          </p:cNvPr>
          <p:cNvCxnSpPr/>
          <p:nvPr/>
        </p:nvCxnSpPr>
        <p:spPr>
          <a:xfrm>
            <a:off x="3932565" y="5401992"/>
            <a:ext cx="7695109"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1" name="Group 10">
            <a:extLst>
              <a:ext uri="{FF2B5EF4-FFF2-40B4-BE49-F238E27FC236}">
                <a16:creationId xmlns:a16="http://schemas.microsoft.com/office/drawing/2014/main" id="{5297FA7F-E249-49A2-8A29-FB92D96BB35D}"/>
              </a:ext>
            </a:extLst>
          </p:cNvPr>
          <p:cNvGrpSpPr/>
          <p:nvPr/>
        </p:nvGrpSpPr>
        <p:grpSpPr>
          <a:xfrm>
            <a:off x="3892393" y="5566352"/>
            <a:ext cx="7482653" cy="892552"/>
            <a:chOff x="1777044" y="5935667"/>
            <a:chExt cx="9415095" cy="971704"/>
          </a:xfrm>
        </p:grpSpPr>
        <p:sp>
          <p:nvSpPr>
            <p:cNvPr id="12" name="TextBox 11">
              <a:extLst>
                <a:ext uri="{FF2B5EF4-FFF2-40B4-BE49-F238E27FC236}">
                  <a16:creationId xmlns:a16="http://schemas.microsoft.com/office/drawing/2014/main" id="{6126F011-6CFE-41D1-B4A4-CE29248FD12B}"/>
                </a:ext>
              </a:extLst>
            </p:cNvPr>
            <p:cNvSpPr txBox="1"/>
            <p:nvPr/>
          </p:nvSpPr>
          <p:spPr>
            <a:xfrm>
              <a:off x="1777044" y="5935667"/>
              <a:ext cx="4460573" cy="536113"/>
            </a:xfrm>
            <a:prstGeom prst="rect">
              <a:avLst/>
            </a:prstGeom>
            <a:noFill/>
          </p:spPr>
          <p:txBody>
            <a:bodyPr wrap="square" rtlCol="0">
              <a:spAutoFit/>
            </a:bodyPr>
            <a:lstStyle/>
            <a:p>
              <a:pPr>
                <a:lnSpc>
                  <a:spcPct val="130000"/>
                </a:lnSpc>
              </a:pPr>
              <a:r>
                <a:rPr lang="en-US" sz="2000" b="1" dirty="0">
                  <a:solidFill>
                    <a:schemeClr val="bg1"/>
                  </a:solidFill>
                  <a:latin typeface="Segoe UI Light"/>
                  <a:ea typeface=""/>
                  <a:cs typeface="Arial"/>
                </a:rPr>
                <a:t>harikrishnann@syncfusion.com  </a:t>
              </a:r>
            </a:p>
          </p:txBody>
        </p:sp>
        <p:sp>
          <p:nvSpPr>
            <p:cNvPr id="13" name="TextBox 12">
              <a:extLst>
                <a:ext uri="{FF2B5EF4-FFF2-40B4-BE49-F238E27FC236}">
                  <a16:creationId xmlns:a16="http://schemas.microsoft.com/office/drawing/2014/main" id="{B671019B-52B2-43FB-97FF-38B336FE1243}"/>
                </a:ext>
              </a:extLst>
            </p:cNvPr>
            <p:cNvSpPr txBox="1"/>
            <p:nvPr/>
          </p:nvSpPr>
          <p:spPr>
            <a:xfrm>
              <a:off x="7100530" y="5935667"/>
              <a:ext cx="4091609" cy="971704"/>
            </a:xfrm>
            <a:prstGeom prst="rect">
              <a:avLst/>
            </a:prstGeom>
            <a:noFill/>
          </p:spPr>
          <p:txBody>
            <a:bodyPr wrap="square" rtlCol="0">
              <a:spAutoFit/>
            </a:bodyPr>
            <a:lstStyle>
              <a:defPPr>
                <a:defRPr lang="en-US"/>
              </a:defPPr>
              <a:lvl1pPr>
                <a:lnSpc>
                  <a:spcPct val="130000"/>
                </a:lnSpc>
                <a:defRPr b="1">
                  <a:solidFill>
                    <a:schemeClr val="bg1"/>
                  </a:solidFill>
                  <a:latin typeface="Segoe UI Light"/>
                  <a:ea typeface=""/>
                  <a:cs typeface="Arial"/>
                </a:defRPr>
              </a:lvl1pPr>
            </a:lstStyle>
            <a:p>
              <a:pPr algn="r"/>
              <a:r>
                <a:rPr lang="en-US" sz="2000" dirty="0"/>
                <a:t>https://www.syncfusion.com/products/xamarin  </a:t>
              </a:r>
            </a:p>
          </p:txBody>
        </p:sp>
      </p:grpSp>
      <p:pic>
        <p:nvPicPr>
          <p:cNvPr id="28" name="Picture 22" descr="Image result for syncfusion HD logo">
            <a:extLst>
              <a:ext uri="{FF2B5EF4-FFF2-40B4-BE49-F238E27FC236}">
                <a16:creationId xmlns:a16="http://schemas.microsoft.com/office/drawing/2014/main" id="{5B78F940-1FCB-4735-9549-EF17F6702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9332" y="1756621"/>
            <a:ext cx="3882815" cy="1131041"/>
          </a:xfrm>
          <a:prstGeom prst="rect">
            <a:avLst/>
          </a:prstGeom>
          <a:ln>
            <a:noFill/>
          </a:ln>
          <a:effectLst>
            <a:glow>
              <a:schemeClr val="accent1"/>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00731B8-79EE-4113-AF26-D8977CD8DC54}"/>
              </a:ext>
            </a:extLst>
          </p:cNvPr>
          <p:cNvSpPr/>
          <p:nvPr/>
        </p:nvSpPr>
        <p:spPr>
          <a:xfrm>
            <a:off x="3932565" y="4083995"/>
            <a:ext cx="6818562" cy="1138773"/>
          </a:xfrm>
          <a:prstGeom prst="rect">
            <a:avLst/>
          </a:prstGeom>
        </p:spPr>
        <p:txBody>
          <a:bodyPr wrap="square">
            <a:spAutoFit/>
          </a:bodyPr>
          <a:lstStyle/>
          <a:p>
            <a:r>
              <a:rPr lang="en-US" sz="4000" b="1" dirty="0">
                <a:solidFill>
                  <a:schemeClr val="bg1"/>
                </a:solidFill>
                <a:latin typeface="Segoe UI" panose="020B0502040204020203" pitchFamily="34" charset="0"/>
                <a:ea typeface=""/>
                <a:cs typeface="Segoe UI" panose="020B0502040204020203" pitchFamily="34" charset="0"/>
              </a:rPr>
              <a:t>Harikrishnan</a:t>
            </a:r>
          </a:p>
          <a:p>
            <a:r>
              <a:rPr lang="en-US" sz="2800" dirty="0">
                <a:solidFill>
                  <a:schemeClr val="bg1"/>
                </a:solidFill>
                <a:latin typeface="Segoe UI" panose="020B0502040204020203" pitchFamily="34" charset="0"/>
                <a:ea typeface=""/>
                <a:cs typeface="Segoe UI" panose="020B0502040204020203" pitchFamily="34" charset="0"/>
              </a:rPr>
              <a:t>Product Lead – Syncfusion</a:t>
            </a:r>
          </a:p>
        </p:txBody>
      </p:sp>
    </p:spTree>
    <p:extLst>
      <p:ext uri="{BB962C8B-B14F-4D97-AF65-F5344CB8AC3E}">
        <p14:creationId xmlns:p14="http://schemas.microsoft.com/office/powerpoint/2010/main" val="14142576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b="1" dirty="0">
                <a:solidFill>
                  <a:schemeClr val="bg1"/>
                </a:solidFill>
              </a:rPr>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b="1" dirty="0">
                <a:latin typeface="Segoe UI" charset="0"/>
                <a:ea typeface="Segoe UI" charset="0"/>
                <a:cs typeface="Segoe UI" charset="0"/>
              </a:rPr>
              <a:t>Xamarin is included</a:t>
            </a:r>
          </a:p>
          <a:p>
            <a:pPr algn="ctr"/>
            <a:r>
              <a:rPr lang="en-US" sz="7649" b="1" dirty="0">
                <a:latin typeface="Segoe UI" charset="0"/>
                <a:ea typeface="Segoe UI" charset="0"/>
                <a:cs typeface="Segoe UI" charset="0"/>
              </a:rPr>
              <a:t>in 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b="1" dirty="0">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Open Source – </a:t>
            </a:r>
            <a:r>
              <a:rPr lang="en-US" b="1" dirty="0" err="1">
                <a:solidFill>
                  <a:schemeClr val="bg1"/>
                </a:solidFill>
              </a:rPr>
              <a:t>open.xamarin.com</a:t>
            </a:r>
            <a:endParaRPr lang="en-US" b="1" dirty="0">
              <a:solidFill>
                <a:schemeClr val="bg1"/>
              </a:solidFill>
            </a:endParaRPr>
          </a:p>
        </p:txBody>
      </p:sp>
      <p:pic>
        <p:nvPicPr>
          <p:cNvPr id="3" name="Picture 2"/>
          <p:cNvPicPr>
            <a:picLocks noChangeAspect="1"/>
          </p:cNvPicPr>
          <p:nvPr/>
        </p:nvPicPr>
        <p:blipFill>
          <a:blip r:embed="rId3"/>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13948" y="1141001"/>
            <a:ext cx="3617181" cy="50577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5304" y="1109468"/>
            <a:ext cx="3646433" cy="5089322"/>
          </a:xfrm>
          <a:prstGeom prst="rect">
            <a:avLst/>
          </a:prstGeom>
        </p:spPr>
      </p:pic>
      <p:sp>
        <p:nvSpPr>
          <p:cNvPr id="5" name="Text Placeholder 4"/>
          <p:cNvSpPr>
            <a:spLocks noGrp="1"/>
          </p:cNvSpPr>
          <p:nvPr>
            <p:ph type="body" sz="quarter" idx="10"/>
          </p:nvPr>
        </p:nvSpPr>
        <p:spPr>
          <a:xfrm>
            <a:off x="882" y="6346412"/>
            <a:ext cx="12434711" cy="742187"/>
          </a:xfrm>
        </p:spPr>
        <p:txBody>
          <a:bodyPr/>
          <a:lstStyle/>
          <a:p>
            <a:pPr algn="ctr"/>
            <a:r>
              <a:rPr lang="en-US" b="1" dirty="0"/>
              <a:t>Xamarin.com/Download</a:t>
            </a:r>
          </a:p>
        </p:txBody>
      </p:sp>
      <p:sp>
        <p:nvSpPr>
          <p:cNvPr id="2" name="Title 1"/>
          <p:cNvSpPr>
            <a:spLocks noGrp="1"/>
          </p:cNvSpPr>
          <p:nvPr>
            <p:ph type="title"/>
          </p:nvPr>
        </p:nvSpPr>
        <p:spPr/>
        <p:txBody>
          <a:bodyPr/>
          <a:lstStyle/>
          <a:p>
            <a:r>
              <a:rPr lang="en-US" b="1"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tx1"/>
              </a:solidFill>
            </a:endParaRPr>
          </a:p>
        </p:txBody>
      </p:sp>
    </p:spTree>
    <p:extLst>
      <p:ext uri="{BB962C8B-B14F-4D97-AF65-F5344CB8AC3E}">
        <p14:creationId xmlns:p14="http://schemas.microsoft.com/office/powerpoint/2010/main" val="18463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b="1" dirty="0">
                <a:solidFill>
                  <a:schemeClr val="bg1"/>
                </a:solidFill>
              </a:rPr>
              <a:t>Xamarin.com/Download</a:t>
            </a:r>
          </a:p>
        </p:txBody>
      </p:sp>
      <p:sp>
        <p:nvSpPr>
          <p:cNvPr id="2" name="Title 1"/>
          <p:cNvSpPr>
            <a:spLocks noGrp="1"/>
          </p:cNvSpPr>
          <p:nvPr>
            <p:ph type="title"/>
          </p:nvPr>
        </p:nvSpPr>
        <p:spPr/>
        <p:txBody>
          <a:bodyPr/>
          <a:lstStyle/>
          <a:p>
            <a:r>
              <a:rPr lang="en-US" b="1" dirty="0">
                <a:solidFill>
                  <a:schemeClr val="bg1"/>
                </a:solidFill>
              </a:rPr>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bg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bg1"/>
              </a:solidFill>
            </a:endParaRPr>
          </a:p>
        </p:txBody>
      </p:sp>
      <p:pic>
        <p:nvPicPr>
          <p:cNvPr id="3" name="Picture 2"/>
          <p:cNvPicPr>
            <a:picLocks noChangeAspect="1"/>
          </p:cNvPicPr>
          <p:nvPr/>
        </p:nvPicPr>
        <p:blipFill>
          <a:blip r:embed="rId3"/>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Xamarin</a:t>
            </a:r>
            <a:r>
              <a:rPr lang="en-US" b="1" dirty="0">
                <a:solidFill>
                  <a:schemeClr val="bg1"/>
                </a:solidFill>
              </a:rPr>
              <a:t> for Visual Studio</a:t>
            </a: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chemeClr val="bg1"/>
                </a:solidFill>
                <a:latin typeface="+mj-lt"/>
                <a:ea typeface="Segoe UI" charset="0"/>
                <a:cs typeface="Segoe UI" charset="0"/>
              </a:rPr>
              <a:t>Multi-Touch Enabled</a:t>
            </a:r>
          </a:p>
          <a:p>
            <a:pPr marL="349724" indent="-349724">
              <a:buFont typeface="Arial" charset="0"/>
              <a:buChar char="•"/>
            </a:pPr>
            <a:r>
              <a:rPr lang="en-US" sz="4080" dirty="0">
                <a:solidFill>
                  <a:schemeClr val="bg1"/>
                </a:solidFill>
                <a:latin typeface="+mj-lt"/>
                <a:ea typeface="Segoe UI" charset="0"/>
                <a:cs typeface="Segoe UI" charset="0"/>
              </a:rPr>
              <a:t>Pressure Sensitive</a:t>
            </a:r>
          </a:p>
          <a:p>
            <a:pPr marL="349724" indent="-349724">
              <a:buFont typeface="Arial" charset="0"/>
              <a:buChar char="•"/>
            </a:pPr>
            <a:r>
              <a:rPr lang="en-US" sz="4080" dirty="0">
                <a:solidFill>
                  <a:schemeClr val="bg1"/>
                </a:solidFill>
                <a:latin typeface="+mj-lt"/>
                <a:ea typeface="Segoe UI" charset="0"/>
                <a:cs typeface="Segoe UI" charset="0"/>
              </a:rPr>
              <a:t>Super Fast</a:t>
            </a:r>
          </a:p>
          <a:p>
            <a:pPr marL="349724" indent="-349724">
              <a:buFont typeface="Arial" charset="0"/>
              <a:buChar char="•"/>
            </a:pPr>
            <a:r>
              <a:rPr lang="en-US" sz="4080" dirty="0">
                <a:solidFill>
                  <a:schemeClr val="bg1"/>
                </a:solidFill>
                <a:latin typeface="+mj-lt"/>
                <a:ea typeface="Segoe UI" charset="0"/>
                <a:cs typeface="Segoe UI" charset="0"/>
              </a:rPr>
              <a:t>Rotate, screenshots, location changes</a:t>
            </a:r>
          </a:p>
          <a:p>
            <a:pPr marL="349724" indent="-349724">
              <a:buFont typeface="Arial" charset="0"/>
              <a:buChar char="•"/>
            </a:pPr>
            <a:r>
              <a:rPr lang="en-US" sz="4080" dirty="0">
                <a:solidFill>
                  <a:schemeClr val="bg1"/>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800" b="1" dirty="0">
                <a:solidFill>
                  <a:schemeClr val="bg1"/>
                </a:solidFill>
              </a:rPr>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4331933" y="1363662"/>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365556" y="231469"/>
            <a:ext cx="8001000" cy="881305"/>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614" rtl="0" eaLnBrk="1" fontAlgn="auto" latinLnBrk="0" hangingPunct="1">
              <a:lnSpc>
                <a:spcPct val="90000"/>
              </a:lnSpc>
              <a:spcBef>
                <a:spcPts val="0"/>
              </a:spcBef>
              <a:spcAft>
                <a:spcPts val="0"/>
              </a:spcAft>
              <a:buClrTx/>
              <a:buSzTx/>
              <a:buFontTx/>
              <a:buNone/>
              <a:tabLst/>
              <a:defRPr/>
            </a:pPr>
            <a:r>
              <a:rPr kumimoji="0" lang="en-US" sz="6000" b="1" i="0" u="none" strike="noStrike" kern="1200" cap="none" spc="-102" normalizeH="0" baseline="0" noProof="0" dirty="0">
                <a:ln w="3175">
                  <a:noFill/>
                </a:ln>
                <a:effectLst/>
                <a:uLnTx/>
                <a:uFillTx/>
                <a:latin typeface="+mj-lt"/>
                <a:ea typeface="+mn-ea"/>
                <a:cs typeface="Segoe UI Semilight" panose="020B0402040204020203" pitchFamily="34" charset="0"/>
              </a:rPr>
              <a:t>Visual Studio for Mac</a:t>
            </a:r>
          </a:p>
        </p:txBody>
      </p:sp>
      <p:sp>
        <p:nvSpPr>
          <p:cNvPr id="7" name="Rectangle 6"/>
          <p:cNvSpPr/>
          <p:nvPr/>
        </p:nvSpPr>
        <p:spPr>
          <a:xfrm>
            <a:off x="247717" y="1948940"/>
            <a:ext cx="4598920" cy="5278753"/>
          </a:xfrm>
          <a:prstGeom prst="rect">
            <a:avLst/>
          </a:prstGeom>
        </p:spPr>
        <p:txBody>
          <a:bodyPr wrap="square" lIns="149196">
            <a:spAutoFit/>
          </a:bodyPr>
          <a:lstStyle/>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iOS, Android, &amp; </a:t>
            </a:r>
            <a:r>
              <a:rPr kumimoji="0" lang="en-US" sz="2856" b="0" i="0" u="none" strike="noStrike" kern="0" cap="none" spc="-103" normalizeH="0" baseline="0" noProof="0" dirty="0" err="1">
                <a:ln w="3175">
                  <a:noFill/>
                </a:ln>
                <a:solidFill>
                  <a:schemeClr val="bg1"/>
                </a:solidFill>
                <a:effectLst/>
                <a:uLnTx/>
                <a:uFillTx/>
                <a:latin typeface="+mj-lt"/>
                <a:cs typeface="Segoe UI Semibold" panose="020B0702040204020203" pitchFamily="34" charset="0"/>
                <a:sym typeface="Wingdings" panose="05000000000000000000" pitchFamily="2" charset="2"/>
              </a:rPr>
              <a:t>macOS</a:t>
            </a: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.NET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.NET Core &amp; ASP.NET Core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Tools for Azure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Unity Game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Azure Functions</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err="1">
                <a:ln w="3175">
                  <a:noFill/>
                </a:ln>
                <a:solidFill>
                  <a:schemeClr val="bg1"/>
                </a:solidFill>
                <a:effectLst/>
                <a:uLnTx/>
                <a:uFillTx/>
                <a:latin typeface="+mj-lt"/>
                <a:cs typeface="Segoe UI Semibold" panose="020B0702040204020203" pitchFamily="34" charset="0"/>
                <a:sym typeface="Wingdings" panose="05000000000000000000" pitchFamily="2" charset="2"/>
              </a:rPr>
              <a:t>IoT</a:t>
            </a: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Docker</a:t>
            </a:r>
          </a:p>
          <a:p>
            <a:pPr marL="0" marR="0" lvl="0" indent="0" defTabSz="950933" eaLnBrk="1" fontAlgn="auto" latinLnBrk="0" hangingPunct="1">
              <a:lnSpc>
                <a:spcPct val="100000"/>
              </a:lnSpc>
              <a:spcBef>
                <a:spcPct val="0"/>
              </a:spcBef>
              <a:spcAft>
                <a:spcPts val="1224"/>
              </a:spcAft>
              <a:buClrTx/>
              <a:buSzTx/>
              <a:buFontTx/>
              <a:buNone/>
              <a:tabLst/>
              <a:defRPr/>
            </a:pP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19500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Let’s Build an App</a:t>
            </a:r>
          </a:p>
        </p:txBody>
      </p:sp>
    </p:spTree>
    <p:extLst>
      <p:ext uri="{BB962C8B-B14F-4D97-AF65-F5344CB8AC3E}">
        <p14:creationId xmlns:p14="http://schemas.microsoft.com/office/powerpoint/2010/main" val="587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8896" y="1604307"/>
            <a:ext cx="13201112" cy="4609044"/>
          </a:xfrm>
        </p:spPr>
        <p:txBody>
          <a:bodyPr vert="horz" wrap="square" lIns="149217" tIns="93260" rIns="149217" bIns="93260" rtlCol="0" anchor="t">
            <a:noAutofit/>
          </a:bodyPr>
          <a:lstStyle/>
          <a:p>
            <a:pPr marL="571390" indent="-571390">
              <a:lnSpc>
                <a:spcPts val="4896"/>
              </a:lnSpc>
              <a:buFont typeface="Arial" charset="0"/>
              <a:buChar char="•"/>
            </a:pPr>
            <a:r>
              <a:rPr lang="en-US" sz="4080" dirty="0">
                <a:solidFill>
                  <a:schemeClr val="bg1"/>
                </a:solidFill>
              </a:rPr>
              <a:t>Introduction to Xamarin </a:t>
            </a:r>
          </a:p>
          <a:p>
            <a:pPr marL="571390" indent="-571390">
              <a:lnSpc>
                <a:spcPts val="4896"/>
              </a:lnSpc>
              <a:buFont typeface="Arial" charset="0"/>
              <a:buChar char="•"/>
            </a:pPr>
            <a:r>
              <a:rPr lang="en-US" sz="4080" dirty="0">
                <a:solidFill>
                  <a:schemeClr val="bg1"/>
                </a:solidFill>
              </a:rPr>
              <a:t>Cross Platform UI with Xamarin.Forms</a:t>
            </a:r>
          </a:p>
          <a:p>
            <a:pPr marL="571390" indent="-571390">
              <a:lnSpc>
                <a:spcPts val="4896"/>
              </a:lnSpc>
              <a:buFont typeface="Arial" charset="0"/>
              <a:buChar char="•"/>
            </a:pPr>
            <a:r>
              <a:rPr lang="en-US" sz="4080" dirty="0">
                <a:solidFill>
                  <a:schemeClr val="bg1"/>
                </a:solidFill>
              </a:rPr>
              <a:t>Connected Apps with Azure</a:t>
            </a:r>
          </a:p>
          <a:p>
            <a:pPr marL="571390" indent="-571390">
              <a:lnSpc>
                <a:spcPts val="4896"/>
              </a:lnSpc>
              <a:buFont typeface="Arial" charset="0"/>
              <a:buChar char="•"/>
            </a:pPr>
            <a:r>
              <a:rPr lang="en-US" sz="4080" dirty="0">
                <a:solidFill>
                  <a:schemeClr val="bg1"/>
                </a:solidFill>
              </a:rPr>
              <a:t>Lunch – Courtesy of Sponsor</a:t>
            </a:r>
          </a:p>
          <a:p>
            <a:pPr marL="571390" indent="-571390">
              <a:lnSpc>
                <a:spcPts val="4896"/>
              </a:lnSpc>
              <a:buFont typeface="Arial" charset="0"/>
              <a:buChar char="•"/>
            </a:pPr>
            <a:r>
              <a:rPr lang="en-US" sz="4080" dirty="0">
                <a:solidFill>
                  <a:schemeClr val="bg1"/>
                </a:solidFill>
              </a:rPr>
              <a:t>File -&gt; New App Workshop</a:t>
            </a:r>
          </a:p>
        </p:txBody>
      </p:sp>
      <p:sp>
        <p:nvSpPr>
          <p:cNvPr id="2" name="Title 1"/>
          <p:cNvSpPr>
            <a:spLocks noGrp="1"/>
          </p:cNvSpPr>
          <p:nvPr>
            <p:ph type="title"/>
          </p:nvPr>
        </p:nvSpPr>
        <p:spPr>
          <a:xfrm>
            <a:off x="4428801" y="295274"/>
            <a:ext cx="7794797" cy="917575"/>
          </a:xfrm>
        </p:spPr>
        <p:txBody>
          <a:bodyPr/>
          <a:lstStyle/>
          <a:p>
            <a:r>
              <a:rPr lang="en-US" b="1" dirty="0">
                <a:solidFill>
                  <a:schemeClr val="bg1"/>
                </a:solidFill>
              </a:rPr>
              <a:t>Agenda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187450"/>
            <a:ext cx="4313237" cy="1551112"/>
          </a:xfrm>
          <a:prstGeom prst="rect">
            <a:avLst/>
          </a:prstGeom>
        </p:spPr>
      </p:pic>
    </p:spTree>
    <p:extLst>
      <p:ext uri="{BB962C8B-B14F-4D97-AF65-F5344CB8AC3E}">
        <p14:creationId xmlns:p14="http://schemas.microsoft.com/office/powerpoint/2010/main" val="15369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00437A"/>
          </a:solidFill>
          <a:ln>
            <a:noFill/>
            <a:headEnd type="none" w="med" len="med"/>
            <a:tailEnd type="none" w="med" len="med"/>
          </a:ln>
          <a:effectLst>
            <a:glow>
              <a:schemeClr val="accent1">
                <a:alpha val="40000"/>
              </a:schemeClr>
            </a:glow>
            <a:outerShdw blurRad="50800" dist="50800" sx="1000" sy="1000" algn="ctr" rotWithShape="0">
              <a:schemeClr val="bg1">
                <a:alpha val="86000"/>
              </a:schemeClr>
            </a:outerShdw>
            <a:reflection stA="45000" endPos="0" dist="50800" dir="5400000" sy="-100000" algn="bl" rotWithShape="0"/>
            <a:softEdge rad="0"/>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66B1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b="1"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solidFill>
            <a:schemeClr val="accent6">
              <a:lumMod val="60000"/>
              <a:lumOff val="40000"/>
            </a:schemeClr>
          </a:solidFill>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b="1" dirty="0">
                <a:solidFill>
                  <a:schemeClr val="bg1"/>
                </a:solidFill>
              </a:rPr>
              <a:t>Platform</a:t>
            </a:r>
            <a:br>
              <a:rPr lang="en-US" b="1" dirty="0">
                <a:solidFill>
                  <a:schemeClr val="bg1"/>
                </a:solidFill>
              </a:rPr>
            </a:br>
            <a:r>
              <a:rPr lang="en-US" b="1" dirty="0">
                <a:solidFill>
                  <a:schemeClr val="bg1"/>
                </a:solidFill>
              </a:rPr>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bg1"/>
                </a:solidFill>
                <a:latin typeface="+mj-lt"/>
              </a:rPr>
              <a:t>What if we didn’t have to write this code?</a:t>
            </a:r>
            <a:br>
              <a:rPr lang="en-US" sz="2800" dirty="0">
                <a:solidFill>
                  <a:schemeClr val="bg1"/>
                </a:solidFill>
                <a:latin typeface="+mj-lt"/>
              </a:rPr>
            </a:br>
            <a:endParaRPr lang="en-US" sz="2800" dirty="0">
              <a:solidFill>
                <a:schemeClr val="bg1"/>
              </a:solidFill>
              <a:latin typeface="+mj-lt"/>
            </a:endParaRPr>
          </a:p>
          <a:p>
            <a:pPr marL="0" indent="0"/>
            <a:r>
              <a:rPr lang="en-US" sz="2800" dirty="0">
                <a:solidFill>
                  <a:schemeClr val="bg1"/>
                </a:solidFill>
                <a:latin typeface="+mj-lt"/>
              </a:rPr>
              <a:t>What if we could access it from shared code?</a:t>
            </a:r>
          </a:p>
          <a:p>
            <a:pPr marL="0" indent="0"/>
            <a:endParaRPr lang="en-US" sz="2800" dirty="0">
              <a:solidFill>
                <a:schemeClr val="bg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8381155" cy="917575"/>
          </a:xfrm>
        </p:spPr>
        <p:txBody>
          <a:bodyPr/>
          <a:lstStyle/>
          <a:p>
            <a:r>
              <a:rPr lang="en-US" b="1" dirty="0">
                <a:solidFill>
                  <a:schemeClr val="bg1"/>
                </a:solidFill>
              </a:rPr>
              <a:t>Plugins for </a:t>
            </a:r>
            <a:r>
              <a:rPr lang="en-US" sz="4794" b="1" dirty="0">
                <a:solidFill>
                  <a:schemeClr val="bg1"/>
                </a:solidFill>
              </a:rPr>
              <a:t>Xamarin &amp; Windows</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dirty="0">
                <a:solidFill>
                  <a:schemeClr val="bg1"/>
                </a:solidFill>
              </a:rPr>
              <a:t>Xamarin.com/plugins</a:t>
            </a:r>
          </a:p>
        </p:txBody>
      </p:sp>
    </p:spTree>
    <p:extLst>
      <p:ext uri="{BB962C8B-B14F-4D97-AF65-F5344CB8AC3E}">
        <p14:creationId xmlns:p14="http://schemas.microsoft.com/office/powerpoint/2010/main" val="4072179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Microsoft’s complete mobile DevOps solution</a:t>
            </a:r>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b="1" dirty="0">
              <a:solidFill>
                <a:schemeClr val="bg1"/>
              </a:solidFill>
            </a:endParaRPr>
          </a:p>
        </p:txBody>
      </p:sp>
    </p:spTree>
    <p:extLst>
      <p:ext uri="{BB962C8B-B14F-4D97-AF65-F5344CB8AC3E}">
        <p14:creationId xmlns:p14="http://schemas.microsoft.com/office/powerpoint/2010/main" val="2606629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40847" y="2699204"/>
            <a:ext cx="1123004" cy="1527564"/>
          </a:xfrm>
          <a:prstGeom prst="rect">
            <a:avLst/>
          </a:prstGeom>
        </p:spPr>
      </p:pic>
      <p:pic>
        <p:nvPicPr>
          <p:cNvPr id="7" name="Picture 6"/>
          <p:cNvPicPr>
            <a:picLocks noChangeAspect="1"/>
          </p:cNvPicPr>
          <p:nvPr/>
        </p:nvPicPr>
        <p:blipFill>
          <a:blip r:embed="rId4"/>
          <a:stretch>
            <a:fillRect/>
          </a:stretch>
        </p:blipFill>
        <p:spPr>
          <a:xfrm>
            <a:off x="1613749" y="1630654"/>
            <a:ext cx="1529170" cy="541917"/>
          </a:xfrm>
          <a:prstGeom prst="rect">
            <a:avLst/>
          </a:prstGeom>
        </p:spPr>
      </p:pic>
      <p:pic>
        <p:nvPicPr>
          <p:cNvPr id="9" name="Picture 8"/>
          <p:cNvPicPr>
            <a:picLocks noChangeAspect="1"/>
          </p:cNvPicPr>
          <p:nvPr/>
        </p:nvPicPr>
        <p:blipFill>
          <a:blip r:embed="rId5"/>
          <a:stretch>
            <a:fillRect/>
          </a:stretch>
        </p:blipFill>
        <p:spPr>
          <a:xfrm>
            <a:off x="3656371" y="824352"/>
            <a:ext cx="1389669" cy="547281"/>
          </a:xfrm>
          <a:prstGeom prst="rect">
            <a:avLst/>
          </a:prstGeom>
        </p:spPr>
      </p:pic>
      <p:pic>
        <p:nvPicPr>
          <p:cNvPr id="10" name="Picture 9"/>
          <p:cNvPicPr>
            <a:picLocks noChangeAspect="1"/>
          </p:cNvPicPr>
          <p:nvPr/>
        </p:nvPicPr>
        <p:blipFill>
          <a:blip r:embed="rId6"/>
          <a:stretch>
            <a:fillRect/>
          </a:stretch>
        </p:blipFill>
        <p:spPr>
          <a:xfrm>
            <a:off x="5474962" y="1692657"/>
            <a:ext cx="2323270" cy="498992"/>
          </a:xfrm>
          <a:prstGeom prst="rect">
            <a:avLst/>
          </a:prstGeom>
        </p:spPr>
      </p:pic>
      <p:pic>
        <p:nvPicPr>
          <p:cNvPr id="14" name="Picture 13"/>
          <p:cNvPicPr>
            <a:picLocks noChangeAspect="1"/>
          </p:cNvPicPr>
          <p:nvPr/>
        </p:nvPicPr>
        <p:blipFill>
          <a:blip r:embed="rId7"/>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9"/>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5"/>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6"/>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3"/>
          <a:stretch>
            <a:fillRect/>
          </a:stretch>
        </p:blipFill>
        <p:spPr>
          <a:xfrm>
            <a:off x="7540847" y="4444795"/>
            <a:ext cx="1123004" cy="1527564"/>
          </a:xfrm>
          <a:prstGeom prst="rect">
            <a:avLst/>
          </a:prstGeom>
        </p:spPr>
      </p:pic>
      <p:pic>
        <p:nvPicPr>
          <p:cNvPr id="7" name="Picture 6"/>
          <p:cNvPicPr>
            <a:picLocks noChangeAspect="1"/>
          </p:cNvPicPr>
          <p:nvPr/>
        </p:nvPicPr>
        <p:blipFill>
          <a:blip r:embed="rId4"/>
          <a:stretch>
            <a:fillRect/>
          </a:stretch>
        </p:blipFill>
        <p:spPr>
          <a:xfrm>
            <a:off x="2925499" y="1111966"/>
            <a:ext cx="894040" cy="316835"/>
          </a:xfrm>
          <a:prstGeom prst="rect">
            <a:avLst/>
          </a:prstGeom>
        </p:spPr>
      </p:pic>
      <p:pic>
        <p:nvPicPr>
          <p:cNvPr id="9" name="Picture 8"/>
          <p:cNvPicPr>
            <a:picLocks noChangeAspect="1"/>
          </p:cNvPicPr>
          <p:nvPr/>
        </p:nvPicPr>
        <p:blipFill>
          <a:blip r:embed="rId5"/>
          <a:stretch>
            <a:fillRect/>
          </a:stretch>
        </p:blipFill>
        <p:spPr>
          <a:xfrm>
            <a:off x="5525303" y="1108831"/>
            <a:ext cx="812479" cy="319971"/>
          </a:xfrm>
          <a:prstGeom prst="rect">
            <a:avLst/>
          </a:prstGeom>
        </p:spPr>
      </p:pic>
      <p:pic>
        <p:nvPicPr>
          <p:cNvPr id="10" name="Picture 9"/>
          <p:cNvPicPr>
            <a:picLocks noChangeAspect="1"/>
          </p:cNvPicPr>
          <p:nvPr/>
        </p:nvPicPr>
        <p:blipFill>
          <a:blip r:embed="rId6"/>
          <a:stretch>
            <a:fillRect/>
          </a:stretch>
        </p:blipFill>
        <p:spPr>
          <a:xfrm>
            <a:off x="5506253" y="1667624"/>
            <a:ext cx="1358315" cy="291738"/>
          </a:xfrm>
          <a:prstGeom prst="rect">
            <a:avLst/>
          </a:prstGeom>
        </p:spPr>
      </p:pic>
      <p:pic>
        <p:nvPicPr>
          <p:cNvPr id="14" name="Picture 13"/>
          <p:cNvPicPr>
            <a:picLocks noChangeAspect="1"/>
          </p:cNvPicPr>
          <p:nvPr/>
        </p:nvPicPr>
        <p:blipFill>
          <a:blip r:embed="rId7"/>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9"/>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5"/>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6"/>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b="1" spc="0" dirty="0">
                <a:solidFill>
                  <a:schemeClr val="bg1"/>
                </a:solidFill>
              </a:rPr>
              <a:t>10 Minute Break</a:t>
            </a:r>
            <a:endParaRPr lang="en-US" sz="7798" b="1" spc="0" dirty="0">
              <a:solidFill>
                <a:schemeClr val="bg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5637" y="4106862"/>
            <a:ext cx="4827446" cy="9002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800" b="1" dirty="0">
                <a:solidFill>
                  <a:schemeClr val="bg1"/>
                </a:solidFill>
                <a:cs typeface="Arial"/>
              </a:rPr>
              <a:t>Harikrishnan</a:t>
            </a:r>
          </a:p>
          <a:p>
            <a:r>
              <a:rPr lang="en-IN" sz="2800" dirty="0">
                <a:solidFill>
                  <a:schemeClr val="bg1"/>
                </a:solidFill>
              </a:rPr>
              <a:t>Product Lead – </a:t>
            </a:r>
            <a:r>
              <a:rPr lang="en-IN" sz="2800" b="1" dirty="0">
                <a:solidFill>
                  <a:schemeClr val="bg1"/>
                </a:solidFill>
                <a:latin typeface="+mj-lt"/>
                <a:cs typeface="Arial"/>
              </a:rPr>
              <a:t>Syncfusion Inc.</a:t>
            </a:r>
            <a:endParaRPr lang="en-US" sz="2800" b="1" dirty="0">
              <a:solidFill>
                <a:schemeClr val="bg1"/>
              </a:solidFill>
              <a:latin typeface="+mj-lt"/>
              <a:cs typeface="Arial"/>
            </a:endParaRPr>
          </a:p>
        </p:txBody>
      </p:sp>
      <p:cxnSp>
        <p:nvCxnSpPr>
          <p:cNvPr id="14" name="Straight Connector 13"/>
          <p:cNvCxnSpPr>
            <a:cxnSpLocks/>
          </p:cNvCxnSpPr>
          <p:nvPr/>
        </p:nvCxnSpPr>
        <p:spPr>
          <a:xfrm>
            <a:off x="579437" y="5331245"/>
            <a:ext cx="11353800"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503237" y="5564159"/>
            <a:ext cx="11506200" cy="932567"/>
            <a:chOff x="1735136" y="5935660"/>
            <a:chExt cx="9732965" cy="932699"/>
          </a:xfrm>
        </p:grpSpPr>
        <p:sp>
          <p:nvSpPr>
            <p:cNvPr id="10" name="TextBox 9"/>
            <p:cNvSpPr txBox="1"/>
            <p:nvPr/>
          </p:nvSpPr>
          <p:spPr>
            <a:xfrm>
              <a:off x="1735136" y="5935660"/>
              <a:ext cx="3208361" cy="888639"/>
            </a:xfrm>
            <a:prstGeom prst="rect">
              <a:avLst/>
            </a:prstGeom>
            <a:noFill/>
          </p:spPr>
          <p:txBody>
            <a:bodyPr wrap="square" rtlCol="0">
              <a:spAutoFit/>
            </a:bodyPr>
            <a:lstStyle/>
            <a:p>
              <a:pPr>
                <a:lnSpc>
                  <a:spcPct val="130000"/>
                </a:lnSpc>
              </a:pPr>
              <a:r>
                <a:rPr lang="en-US" sz="2100" dirty="0">
                  <a:solidFill>
                    <a:schemeClr val="bg2">
                      <a:lumMod val="60000"/>
                      <a:lumOff val="40000"/>
                    </a:schemeClr>
                  </a:solidFill>
                  <a:latin typeface="+mj-lt"/>
                  <a:cs typeface="Arial"/>
                  <a:hlinkClick r:id="rId3"/>
                </a:rPr>
                <a:t>harikrishnann@syncfusion.com</a:t>
              </a:r>
              <a:br>
                <a:rPr lang="en-US" sz="2100" dirty="0">
                  <a:solidFill>
                    <a:schemeClr val="bg2">
                      <a:lumMod val="60000"/>
                      <a:lumOff val="40000"/>
                    </a:schemeClr>
                  </a:solidFill>
                  <a:latin typeface="+mj-lt"/>
                  <a:cs typeface="Arial"/>
                </a:rPr>
              </a:br>
              <a:r>
                <a:rPr lang="en-US" sz="2100" dirty="0">
                  <a:solidFill>
                    <a:schemeClr val="bg2">
                      <a:lumMod val="60000"/>
                      <a:lumOff val="40000"/>
                    </a:schemeClr>
                  </a:solidFill>
                  <a:latin typeface="+mj-lt"/>
                  <a:cs typeface="Arial"/>
                  <a:hlinkClick r:id="rId4"/>
                </a:rPr>
                <a:t>nharishkrish@gmail.com</a:t>
              </a:r>
              <a:r>
                <a:rPr lang="en-US" sz="2100" dirty="0">
                  <a:solidFill>
                    <a:schemeClr val="bg2">
                      <a:lumMod val="60000"/>
                      <a:lumOff val="40000"/>
                    </a:schemeClr>
                  </a:solidFill>
                  <a:latin typeface="+mj-lt"/>
                  <a:cs typeface="Arial"/>
                </a:rPr>
                <a:t> </a:t>
              </a:r>
            </a:p>
          </p:txBody>
        </p:sp>
        <p:sp>
          <p:nvSpPr>
            <p:cNvPr id="15" name="TextBox 14"/>
            <p:cNvSpPr txBox="1"/>
            <p:nvPr/>
          </p:nvSpPr>
          <p:spPr>
            <a:xfrm>
              <a:off x="5938416" y="5935664"/>
              <a:ext cx="5529685" cy="932695"/>
            </a:xfrm>
            <a:prstGeom prst="rect">
              <a:avLst/>
            </a:prstGeom>
            <a:noFill/>
          </p:spPr>
          <p:txBody>
            <a:bodyPr wrap="square" rtlCol="0">
              <a:spAutoFit/>
            </a:bodyPr>
            <a:lstStyle/>
            <a:p>
              <a:pPr algn="r">
                <a:lnSpc>
                  <a:spcPct val="130000"/>
                </a:lnSpc>
              </a:pPr>
              <a:r>
                <a:rPr lang="en-US" sz="2100" dirty="0">
                  <a:solidFill>
                    <a:schemeClr val="bg2">
                      <a:lumMod val="60000"/>
                      <a:lumOff val="40000"/>
                    </a:schemeClr>
                  </a:solidFill>
                  <a:latin typeface="+mj-lt"/>
                  <a:cs typeface="Arial"/>
                  <a:hlinkClick r:id="rId5"/>
                </a:rPr>
                <a:t>https://www.syncfusion.com/products/xamarin/datagrid</a:t>
              </a:r>
            </a:p>
            <a:p>
              <a:pPr algn="r">
                <a:lnSpc>
                  <a:spcPct val="130000"/>
                </a:lnSpc>
              </a:pPr>
              <a:r>
                <a:rPr lang="en-US" sz="2100" dirty="0">
                  <a:solidFill>
                    <a:schemeClr val="bg2">
                      <a:lumMod val="60000"/>
                      <a:lumOff val="40000"/>
                    </a:schemeClr>
                  </a:solidFill>
                  <a:latin typeface="+mj-lt"/>
                  <a:cs typeface="Arial"/>
                  <a:hlinkClick r:id="rId5"/>
                </a:rPr>
                <a:t>https://www.linkedin.com/in/hari-krishnan-304a0272</a:t>
              </a:r>
              <a:r>
                <a:rPr lang="en-US" sz="2100" dirty="0">
                  <a:solidFill>
                    <a:schemeClr val="bg2">
                      <a:lumMod val="60000"/>
                      <a:lumOff val="40000"/>
                    </a:schemeClr>
                  </a:solidFill>
                  <a:latin typeface="+mj-lt"/>
                  <a:cs typeface="Arial"/>
                </a:rPr>
                <a:t> </a:t>
              </a:r>
            </a:p>
          </p:txBody>
        </p:sp>
      </p:grpSp>
    </p:spTree>
    <p:extLst>
      <p:ext uri="{BB962C8B-B14F-4D97-AF65-F5344CB8AC3E}">
        <p14:creationId xmlns:p14="http://schemas.microsoft.com/office/powerpoint/2010/main" val="36002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5" name="TextBox 4"/>
          <p:cNvSpPr txBox="1"/>
          <p:nvPr/>
        </p:nvSpPr>
        <p:spPr>
          <a:xfrm>
            <a:off x="5948" y="4487394"/>
            <a:ext cx="12434711" cy="1647732"/>
          </a:xfrm>
          <a:prstGeom prst="rect">
            <a:avLst/>
          </a:prstGeom>
          <a:noFill/>
        </p:spPr>
        <p:txBody>
          <a:bodyPr wrap="square" lIns="186521" tIns="149217" rIns="186521" bIns="149217" rtlCol="0" anchor="ctr">
            <a:spAutoFit/>
          </a:bodyPr>
          <a:lstStyle/>
          <a:p>
            <a:pPr algn="ctr">
              <a:lnSpc>
                <a:spcPct val="90000"/>
              </a:lnSpc>
              <a:spcAft>
                <a:spcPts val="612"/>
              </a:spcAft>
            </a:pPr>
            <a:r>
              <a:rPr lang="en-US" sz="4488" dirty="0">
                <a:solidFill>
                  <a:srgbClr val="2B84D2"/>
                </a:solidFill>
                <a:latin typeface="Segoe UI" charset="0"/>
                <a:ea typeface="Segoe UI" charset="0"/>
                <a:cs typeface="Segoe UI" charset="0"/>
              </a:rPr>
              <a:t>Slides, Demos, &amp; Lab - Clone or Download:</a:t>
            </a:r>
          </a:p>
          <a:p>
            <a:pPr algn="ctr">
              <a:lnSpc>
                <a:spcPct val="90000"/>
              </a:lnSpc>
              <a:spcAft>
                <a:spcPts val="612"/>
              </a:spcAft>
            </a:pPr>
            <a:r>
              <a:rPr lang="en-US" sz="4488" dirty="0">
                <a:solidFill>
                  <a:srgbClr val="2B84D2"/>
                </a:solidFill>
                <a:latin typeface="Segoe UI" charset="0"/>
                <a:ea typeface="Segoe UI" charset="0"/>
                <a:cs typeface="Segoe UI" charset="0"/>
              </a:rPr>
              <a:t>http://github.com/xamarin/dev-days-labs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637" y="1135062"/>
            <a:ext cx="8763000" cy="3151322"/>
          </a:xfrm>
          <a:prstGeom prst="rect">
            <a:avLst/>
          </a:prstGeom>
        </p:spPr>
      </p:pic>
    </p:spTree>
    <p:extLst>
      <p:ext uri="{BB962C8B-B14F-4D97-AF65-F5344CB8AC3E}">
        <p14:creationId xmlns:p14="http://schemas.microsoft.com/office/powerpoint/2010/main" val="13427684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2" y="6144819"/>
            <a:ext cx="12434711" cy="849705"/>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4" name="TextBox 3"/>
          <p:cNvSpPr txBox="1"/>
          <p:nvPr/>
        </p:nvSpPr>
        <p:spPr>
          <a:xfrm>
            <a:off x="9236245" y="6249733"/>
            <a:ext cx="3199348" cy="647165"/>
          </a:xfrm>
          <a:prstGeom prst="rect">
            <a:avLst/>
          </a:prstGeom>
          <a:noFill/>
        </p:spPr>
        <p:txBody>
          <a:bodyPr wrap="square" lIns="186521" tIns="149217" rIns="186521" bIns="149217" rtlCol="0" anchor="ctr">
            <a:spAutoFit/>
          </a:bodyPr>
          <a:lstStyle/>
          <a:p>
            <a:pPr algn="r" defTabSz="932597">
              <a:lnSpc>
                <a:spcPct val="90000"/>
              </a:lnSpc>
              <a:spcAft>
                <a:spcPts val="612"/>
              </a:spcAft>
              <a:defRPr/>
            </a:pPr>
            <a:r>
              <a:rPr lang="en-US" sz="2448" kern="0" dirty="0">
                <a:solidFill>
                  <a:schemeClr val="bg1"/>
                </a:solidFill>
                <a:latin typeface="Segoe UI" charset="0"/>
                <a:ea typeface="Segoe UI" charset="0"/>
                <a:cs typeface="Segoe UI" charset="0"/>
              </a:rPr>
              <a:t>#</a:t>
            </a:r>
            <a:r>
              <a:rPr lang="en-US" sz="2448" kern="0" dirty="0" err="1">
                <a:solidFill>
                  <a:schemeClr val="bg1"/>
                </a:solidFill>
                <a:latin typeface="Segoe UI" charset="0"/>
                <a:ea typeface="Segoe UI" charset="0"/>
                <a:cs typeface="Segoe UI" charset="0"/>
              </a:rPr>
              <a:t>XamarinDevDays</a:t>
            </a:r>
            <a:endParaRPr lang="en-US" sz="2448" kern="0" dirty="0">
              <a:solidFill>
                <a:schemeClr val="bg1"/>
              </a:solidFill>
              <a:latin typeface="Segoe UI" charset="0"/>
              <a:ea typeface="Segoe UI" charset="0"/>
              <a:cs typeface="Segoe UI" charset="0"/>
            </a:endParaRPr>
          </a:p>
        </p:txBody>
      </p:sp>
      <p:sp>
        <p:nvSpPr>
          <p:cNvPr id="5" name="Rectangle 4"/>
          <p:cNvSpPr/>
          <p:nvPr/>
        </p:nvSpPr>
        <p:spPr>
          <a:xfrm>
            <a:off x="882" y="-29342"/>
            <a:ext cx="12434711" cy="849705"/>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7" name="TextBox 6"/>
          <p:cNvSpPr txBox="1"/>
          <p:nvPr/>
        </p:nvSpPr>
        <p:spPr>
          <a:xfrm>
            <a:off x="9229768" y="71929"/>
            <a:ext cx="3199348" cy="647165"/>
          </a:xfrm>
          <a:prstGeom prst="rect">
            <a:avLst/>
          </a:prstGeom>
          <a:noFill/>
        </p:spPr>
        <p:txBody>
          <a:bodyPr wrap="square" lIns="186521" tIns="149217" rIns="186521" bIns="149217" rtlCol="0" anchor="ctr">
            <a:spAutoFit/>
          </a:bodyPr>
          <a:lstStyle/>
          <a:p>
            <a:pPr algn="r" defTabSz="932597">
              <a:lnSpc>
                <a:spcPct val="90000"/>
              </a:lnSpc>
              <a:spcAft>
                <a:spcPts val="612"/>
              </a:spcAft>
              <a:defRPr/>
            </a:pPr>
            <a:r>
              <a:rPr lang="en-US" sz="2448" kern="0" dirty="0" err="1">
                <a:solidFill>
                  <a:schemeClr val="bg1"/>
                </a:solidFill>
                <a:latin typeface="Segoe UI" charset="0"/>
                <a:ea typeface="Segoe UI" charset="0"/>
                <a:cs typeface="Segoe UI" charset="0"/>
              </a:rPr>
              <a:t>Syncfusion.com</a:t>
            </a:r>
            <a:endParaRPr lang="en-US" sz="2448" kern="0" dirty="0">
              <a:solidFill>
                <a:schemeClr val="bg1"/>
              </a:solidFill>
              <a:latin typeface="Segoe UI" charset="0"/>
              <a:ea typeface="Segoe UI" charset="0"/>
              <a:cs typeface="Segoe UI" charset="0"/>
            </a:endParaRPr>
          </a:p>
        </p:txBody>
      </p:sp>
      <p:sp>
        <p:nvSpPr>
          <p:cNvPr id="8" name="TextBox 7"/>
          <p:cNvSpPr txBox="1"/>
          <p:nvPr/>
        </p:nvSpPr>
        <p:spPr>
          <a:xfrm>
            <a:off x="205430" y="71929"/>
            <a:ext cx="3199348" cy="647165"/>
          </a:xfrm>
          <a:prstGeom prst="rect">
            <a:avLst/>
          </a:prstGeom>
          <a:noFill/>
        </p:spPr>
        <p:txBody>
          <a:bodyPr wrap="square" lIns="186521" tIns="149217" rIns="186521" bIns="149217" rtlCol="0" anchor="ctr">
            <a:spAutoFit/>
          </a:bodyPr>
          <a:lstStyle/>
          <a:p>
            <a:pPr defTabSz="932597">
              <a:lnSpc>
                <a:spcPct val="90000"/>
              </a:lnSpc>
              <a:spcAft>
                <a:spcPts val="612"/>
              </a:spcAft>
              <a:defRPr/>
            </a:pPr>
            <a:r>
              <a:rPr lang="en-US" sz="2448" kern="0" dirty="0">
                <a:solidFill>
                  <a:schemeClr val="bg1"/>
                </a:solidFill>
                <a:latin typeface="Segoe UI" charset="0"/>
                <a:ea typeface="Segoe UI" charset="0"/>
                <a:cs typeface="Segoe UI" charset="0"/>
              </a:rPr>
              <a:t>Sponsor</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2830" y="2181821"/>
            <a:ext cx="9030815" cy="2630882"/>
          </a:xfrm>
          <a:prstGeom prst="rect">
            <a:avLst/>
          </a:prstGeom>
        </p:spPr>
      </p:pic>
    </p:spTree>
    <p:extLst>
      <p:ext uri="{BB962C8B-B14F-4D97-AF65-F5344CB8AC3E}">
        <p14:creationId xmlns:p14="http://schemas.microsoft.com/office/powerpoint/2010/main" val="1228898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5783262"/>
            <a:ext cx="9142098" cy="902608"/>
          </a:xfrm>
        </p:spPr>
        <p:txBody>
          <a:bodyPr/>
          <a:lstStyle/>
          <a:p>
            <a:r>
              <a:rPr lang="en-US" sz="2400" b="1" dirty="0">
                <a:solidFill>
                  <a:schemeClr val="bg1"/>
                </a:solidFill>
              </a:rPr>
              <a:t>Harikrishnan</a:t>
            </a:r>
          </a:p>
        </p:txBody>
      </p:sp>
      <p:sp>
        <p:nvSpPr>
          <p:cNvPr id="3" name="Title 2"/>
          <p:cNvSpPr>
            <a:spLocks noGrp="1"/>
          </p:cNvSpPr>
          <p:nvPr>
            <p:ph type="title"/>
          </p:nvPr>
        </p:nvSpPr>
        <p:spPr/>
        <p:txBody>
          <a:bodyPr/>
          <a:lstStyle/>
          <a:p>
            <a:r>
              <a:rPr lang="en-US" b="1" dirty="0">
                <a:solidFill>
                  <a:schemeClr val="bg1"/>
                </a:solidFill>
              </a:rPr>
              <a:t>Native iOS &amp; Android </a:t>
            </a:r>
            <a:br>
              <a:rPr lang="en-US" b="1" dirty="0">
                <a:solidFill>
                  <a:schemeClr val="bg1"/>
                </a:solidFill>
              </a:rPr>
            </a:br>
            <a:r>
              <a:rPr lang="en-US" b="1" dirty="0">
                <a:solidFill>
                  <a:schemeClr val="bg1"/>
                </a:solidFill>
              </a:rPr>
              <a:t>Development with Xamarin</a:t>
            </a:r>
          </a:p>
        </p:txBody>
      </p:sp>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b="1" dirty="0" err="1">
                <a:solidFill>
                  <a:schemeClr val="bg1"/>
                </a:solidFill>
              </a:rPr>
              <a:t>Xamarin’s</a:t>
            </a:r>
            <a:r>
              <a:rPr lang="en-US" b="1" dirty="0">
                <a:solidFill>
                  <a:schemeClr val="bg1"/>
                </a:solidFill>
              </a:rPr>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Shared C# codebase</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784</TotalTime>
  <Words>3259</Words>
  <Application>Microsoft Office PowerPoint</Application>
  <PresentationFormat>Custom</PresentationFormat>
  <Paragraphs>445</Paragraphs>
  <Slides>37</Slides>
  <Notes>37</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Arial</vt:lpstr>
      <vt:lpstr>Calibri</vt:lpstr>
      <vt:lpstr>Consolas</vt:lpstr>
      <vt:lpstr>Helvetica Light</vt:lpstr>
      <vt:lpstr>Mangal</vt:lpstr>
      <vt:lpstr>Segoe UI</vt:lpstr>
      <vt:lpstr>Segoe UI Light</vt:lpstr>
      <vt:lpstr>Segoe UI Semibold</vt:lpstr>
      <vt:lpstr>Segoe UI Semilight</vt:lpstr>
      <vt:lpstr>Wingdings</vt:lpstr>
      <vt:lpstr>WHITE TEMPLATE</vt:lpstr>
      <vt:lpstr>5-50111_Build 2017_LIGHT GRAY TEMPLATE</vt:lpstr>
      <vt:lpstr>PowerPoint Presentation</vt:lpstr>
      <vt:lpstr>PowerPoint Presentation</vt:lpstr>
      <vt:lpstr>Agenda</vt:lpstr>
      <vt:lpstr>PowerPoint Presentation</vt:lpstr>
      <vt:lpstr>PowerPoint Presentation</vt:lpstr>
      <vt:lpstr>Native iOS &amp; Android  Development with Xamarin</vt:lpstr>
      <vt:lpstr>PowerPoint Presentation</vt:lpstr>
      <vt:lpstr>Xamarin’s Unique Approach</vt:lpstr>
      <vt:lpstr>Windows APIs</vt:lpstr>
      <vt:lpstr>iOS – 100% API Coverage</vt:lpstr>
      <vt:lpstr>Android – 100% API Coverage</vt:lpstr>
      <vt:lpstr>PowerPoint Presentation</vt:lpstr>
      <vt:lpstr>Traditional UI approach</vt:lpstr>
      <vt:lpstr>Xamarin.Forms approach</vt:lpstr>
      <vt:lpstr>PowerPoint Presentation</vt:lpstr>
      <vt:lpstr>Code sharing stats</vt:lpstr>
      <vt:lpstr>Native Performance</vt:lpstr>
      <vt:lpstr>✓Always Up-to-Date</vt:lpstr>
      <vt:lpstr>Anything you can do in Objective-C, Swift, or Java can be done in C# with Xamarin.</vt:lpstr>
      <vt:lpstr>Development Experience</vt:lpstr>
      <vt:lpstr>PowerPoint Presentation</vt:lpstr>
      <vt:lpstr>Open Source – open.xamarin.com</vt:lpstr>
      <vt:lpstr>Visual Studio Integration</vt:lpstr>
      <vt:lpstr>Visual Studio Integration</vt:lpstr>
      <vt:lpstr>Xamarin for Visual Studio</vt:lpstr>
      <vt:lpstr>Visual Studio iOS Simulator Remoting</vt:lpstr>
      <vt:lpstr>PowerPoint Presentation</vt:lpstr>
      <vt:lpstr>PowerPoint Presentation</vt:lpstr>
      <vt:lpstr>PowerPoint Presentation</vt:lpstr>
      <vt:lpstr>PowerPoint Presentation</vt:lpstr>
      <vt:lpstr>Platform Specific Code</vt:lpstr>
      <vt:lpstr>PowerPoint Presentation</vt:lpstr>
      <vt:lpstr>Plugins for Xamarin &amp; Windows</vt:lpstr>
      <vt:lpstr>Microsoft’s complete mobile DevOps solution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Xamarin</dc:title>
  <dc:subject>Introduction to Xamarin</dc:subject>
  <dc:creator>Harikrishnan N</dc:creator>
  <cp:keywords/>
  <cp:lastModifiedBy>Harikrishnan N.</cp:lastModifiedBy>
  <cp:revision>67</cp:revision>
  <dcterms:created xsi:type="dcterms:W3CDTF">2017-02-22T22:03:09Z</dcterms:created>
  <dcterms:modified xsi:type="dcterms:W3CDTF">2017-08-04T19:28:28Z</dcterms:modified>
  <cp:category>Xamarin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jamont@microsoft.com</vt:lpwstr>
  </property>
  <property fmtid="{D5CDD505-2E9C-101B-9397-08002B2CF9AE}" pid="18" name="MSIP_Label_f42aa342-8706-4288-bd11-ebb85995028c_SetDate">
    <vt:lpwstr>2017-05-26T14:19:52.3268636-07:00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